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28.png" ContentType="image/png"/>
  <Override PartName="/ppt/media/image1.jpeg" ContentType="image/jpeg"/>
  <Override PartName="/ppt/media/image46.png" ContentType="image/png"/>
  <Override PartName="/ppt/media/image2.wmf" ContentType="image/x-wmf"/>
  <Override PartName="/ppt/media/image3.png" ContentType="image/png"/>
  <Override PartName="/ppt/media/image4.png" ContentType="image/png"/>
  <Override PartName="/ppt/media/image16.wmf" ContentType="image/x-wmf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jpeg" ContentType="image/jpeg"/>
  <Override PartName="/ppt/media/image10.wmf" ContentType="image/x-wmf"/>
  <Override PartName="/ppt/media/image11.png" ContentType="image/png"/>
  <Override PartName="/ppt/media/image12.png" ContentType="image/png"/>
  <Override PartName="/ppt/media/image24.wmf" ContentType="image/x-wmf"/>
  <Override PartName="/ppt/media/image13.png" ContentType="image/png"/>
  <Override PartName="/ppt/media/image14.png" ContentType="image/png"/>
  <Override PartName="/ppt/media/image15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39.wmf" ContentType="image/x-wmf"/>
  <Override PartName="/ppt/media/image29.png" ContentType="image/png"/>
  <Override PartName="/ppt/media/image51.wmf" ContentType="image/x-wmf"/>
  <Override PartName="/ppt/media/image30.png" ContentType="image/png"/>
  <Override PartName="/ppt/media/image31.wmf" ContentType="image/x-wmf"/>
  <Override PartName="/ppt/media/image32.png" ContentType="image/png"/>
  <Override PartName="/ppt/media/image44.wmf" ContentType="image/x-wmf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5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2.png" ContentType="image/png"/>
  <Override PartName="/ppt/media/image53.png" ContentType="image/png"/>
  <Override PartName="/ppt/media/image5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7559675" cy="106918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2920" cy="178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292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texto del esquema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wmf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wmf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wmf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wmf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image" Target="../media/image39.wmf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4.wmf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0.png"/><Relationship Id="rId2" Type="http://schemas.openxmlformats.org/officeDocument/2006/relationships/image" Target="../media/image51.wmf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ángulo 14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12"/>
          <p:cNvSpPr/>
          <p:nvPr/>
        </p:nvSpPr>
        <p:spPr>
          <a:xfrm>
            <a:off x="264600" y="4578840"/>
            <a:ext cx="2159640" cy="484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8" name="Imagen 40" descr="Un dibujo de un personaje animado&#10;&#10;Descripción generada automáticamente con confianza baja"/>
          <p:cNvPicPr/>
          <p:nvPr/>
        </p:nvPicPr>
        <p:blipFill>
          <a:blip r:embed="rId1"/>
          <a:stretch/>
        </p:blipFill>
        <p:spPr>
          <a:xfrm>
            <a:off x="1106640" y="2970720"/>
            <a:ext cx="933120" cy="1193040"/>
          </a:xfrm>
          <a:prstGeom prst="rect">
            <a:avLst/>
          </a:prstGeom>
          <a:ln w="0"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1432800" y="1362600"/>
            <a:ext cx="5912280" cy="9752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2"/>
          <p:cNvSpPr/>
          <p:nvPr/>
        </p:nvSpPr>
        <p:spPr>
          <a:xfrm>
            <a:off x="1551600" y="1425960"/>
            <a:ext cx="60069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este diario trabajarás para aprender a aprender. 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¿Quieres sacar el estratega que hay en ti?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Responde a todas las cuestiones cuando tu profe te lo indique.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Si llegas al final del cuestionario conseguirás tu insignia de Mega-Estratega 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851400" y="2625840"/>
            <a:ext cx="484020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Paso 1: Identifico lo que tengo que hacer</a:t>
            </a:r>
            <a:endParaRPr b="0" lang="es-ES" sz="1800" spc="-1" strike="noStrike">
              <a:latin typeface="Arial"/>
            </a:endParaRPr>
          </a:p>
        </p:txBody>
      </p:sp>
      <p:pic>
        <p:nvPicPr>
          <p:cNvPr id="82" name="Imagen 16" descr=""/>
          <p:cNvPicPr/>
          <p:nvPr/>
        </p:nvPicPr>
        <p:blipFill>
          <a:blip r:embed="rId2"/>
          <a:stretch/>
        </p:blipFill>
        <p:spPr>
          <a:xfrm>
            <a:off x="6613920" y="10192680"/>
            <a:ext cx="786240" cy="290880"/>
          </a:xfrm>
          <a:prstGeom prst="rect">
            <a:avLst/>
          </a:prstGeom>
          <a:ln w="0">
            <a:noFill/>
          </a:ln>
        </p:spPr>
      </p:pic>
      <p:sp>
        <p:nvSpPr>
          <p:cNvPr id="83" name="CustomShape 5"/>
          <p:cNvSpPr/>
          <p:nvPr/>
        </p:nvSpPr>
        <p:spPr>
          <a:xfrm>
            <a:off x="212760" y="2463840"/>
            <a:ext cx="7126920" cy="4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6"/>
          <p:cNvSpPr/>
          <p:nvPr/>
        </p:nvSpPr>
        <p:spPr>
          <a:xfrm>
            <a:off x="264600" y="4230000"/>
            <a:ext cx="708156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¿Qué me están pidiendo que haga?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85" name="CustomShape 7"/>
          <p:cNvSpPr/>
          <p:nvPr/>
        </p:nvSpPr>
        <p:spPr>
          <a:xfrm>
            <a:off x="2179440" y="3128040"/>
            <a:ext cx="5165640" cy="9500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Cuando comienzas una actividad es muy importante descubrir qué nos están pidiendo que hagamos. Por eso antes tenemos que observar bien la actividad y pensar en ella.           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86" name="CustomShape 11"/>
          <p:cNvSpPr/>
          <p:nvPr/>
        </p:nvSpPr>
        <p:spPr>
          <a:xfrm>
            <a:off x="286920" y="466956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87" name="CustomShape 13"/>
          <p:cNvSpPr/>
          <p:nvPr/>
        </p:nvSpPr>
        <p:spPr>
          <a:xfrm>
            <a:off x="2680200" y="4578840"/>
            <a:ext cx="2159640" cy="484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88" name="CustomShape 14"/>
          <p:cNvSpPr/>
          <p:nvPr/>
        </p:nvSpPr>
        <p:spPr>
          <a:xfrm>
            <a:off x="5180040" y="4578840"/>
            <a:ext cx="2159640" cy="484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15"/>
          <p:cNvSpPr/>
          <p:nvPr/>
        </p:nvSpPr>
        <p:spPr>
          <a:xfrm>
            <a:off x="2749320" y="466956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90" name="CustomShape 16"/>
          <p:cNvSpPr/>
          <p:nvPr/>
        </p:nvSpPr>
        <p:spPr>
          <a:xfrm>
            <a:off x="5212440" y="466956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91" name="CustomShape 8"/>
          <p:cNvSpPr/>
          <p:nvPr/>
        </p:nvSpPr>
        <p:spPr>
          <a:xfrm>
            <a:off x="6257520" y="4335120"/>
            <a:ext cx="1082160" cy="302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DESCUBRIR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92" name="CustomShape 12"/>
          <p:cNvSpPr/>
          <p:nvPr/>
        </p:nvSpPr>
        <p:spPr>
          <a:xfrm>
            <a:off x="304560" y="9506880"/>
            <a:ext cx="7081560" cy="548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93" name="CuadroTexto 1"/>
          <p:cNvSpPr/>
          <p:nvPr/>
        </p:nvSpPr>
        <p:spPr>
          <a:xfrm>
            <a:off x="584640" y="3475080"/>
            <a:ext cx="183960" cy="36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4" name="Imagen 3" descr=""/>
          <p:cNvPicPr/>
          <p:nvPr/>
        </p:nvPicPr>
        <p:blipFill>
          <a:blip r:embed="rId3"/>
          <a:stretch/>
        </p:blipFill>
        <p:spPr>
          <a:xfrm>
            <a:off x="0" y="9461520"/>
            <a:ext cx="1105920" cy="1105920"/>
          </a:xfrm>
          <a:prstGeom prst="rect">
            <a:avLst/>
          </a:prstGeom>
          <a:ln w="0">
            <a:noFill/>
          </a:ln>
        </p:spPr>
      </p:pic>
      <p:sp>
        <p:nvSpPr>
          <p:cNvPr id="95" name="CustomShape 4"/>
          <p:cNvSpPr/>
          <p:nvPr/>
        </p:nvSpPr>
        <p:spPr>
          <a:xfrm>
            <a:off x="754200" y="9693360"/>
            <a:ext cx="6182280" cy="3405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2f5597"/>
                </a:solidFill>
                <a:latin typeface="Atkinson Hyperlegible"/>
                <a:ea typeface="Calibri"/>
              </a:rPr>
              <a:t>Continua el paso 1 en la página siguiente. Estás avanzando hacia tu insignia de Mega Estratega. </a:t>
            </a:r>
            <a:endParaRPr b="0" lang="es-ES" sz="1000" spc="-1" strike="noStrike">
              <a:latin typeface="Arial"/>
            </a:endParaRPr>
          </a:p>
        </p:txBody>
      </p:sp>
      <p:pic>
        <p:nvPicPr>
          <p:cNvPr id="96" name="Imagen 9" descr=""/>
          <p:cNvPicPr/>
          <p:nvPr/>
        </p:nvPicPr>
        <p:blipFill>
          <a:blip r:embed="rId4"/>
          <a:stretch/>
        </p:blipFill>
        <p:spPr>
          <a:xfrm>
            <a:off x="2230200" y="10033920"/>
            <a:ext cx="4317120" cy="532800"/>
          </a:xfrm>
          <a:prstGeom prst="rect">
            <a:avLst/>
          </a:prstGeom>
          <a:ln w="0">
            <a:noFill/>
          </a:ln>
        </p:spPr>
      </p:pic>
      <p:sp>
        <p:nvSpPr>
          <p:cNvPr id="97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98" name="Imagen 11" descr=""/>
          <p:cNvPicPr/>
          <p:nvPr/>
        </p:nvPicPr>
        <p:blipFill>
          <a:blip r:embed="rId5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99" name="Imagen 13" descr=""/>
          <p:cNvPicPr/>
          <p:nvPr/>
        </p:nvPicPr>
        <p:blipFill>
          <a:blip r:embed="rId6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pic>
        <p:nvPicPr>
          <p:cNvPr id="100" name="Imagen 16" descr=""/>
          <p:cNvPicPr/>
          <p:nvPr/>
        </p:nvPicPr>
        <p:blipFill>
          <a:blip r:embed="rId7"/>
          <a:stretch/>
        </p:blipFill>
        <p:spPr>
          <a:xfrm>
            <a:off x="-225000" y="653400"/>
            <a:ext cx="2113920" cy="2113920"/>
          </a:xfrm>
          <a:prstGeom prst="rect">
            <a:avLst/>
          </a:prstGeom>
          <a:ln w="0">
            <a:noFill/>
          </a:ln>
        </p:spPr>
      </p:pic>
      <p:pic>
        <p:nvPicPr>
          <p:cNvPr id="101" name="" descr=""/>
          <p:cNvPicPr/>
          <p:nvPr/>
        </p:nvPicPr>
        <p:blipFill>
          <a:blip r:embed="rId8"/>
          <a:stretch/>
        </p:blipFill>
        <p:spPr>
          <a:xfrm>
            <a:off x="248760" y="2559600"/>
            <a:ext cx="568440" cy="56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2"/>
          <p:cNvSpPr/>
          <p:nvPr/>
        </p:nvSpPr>
        <p:spPr>
          <a:xfrm>
            <a:off x="300600" y="9543240"/>
            <a:ext cx="7081560" cy="548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pic>
        <p:nvPicPr>
          <p:cNvPr id="103" name="Imagen 40" descr="Un dibujo de un personaje animado&#10;&#10;Descripción generada automáticamente con confianza baja"/>
          <p:cNvPicPr/>
          <p:nvPr/>
        </p:nvPicPr>
        <p:blipFill>
          <a:blip r:embed="rId1"/>
          <a:stretch/>
        </p:blipFill>
        <p:spPr>
          <a:xfrm>
            <a:off x="882000" y="1423440"/>
            <a:ext cx="896400" cy="1144080"/>
          </a:xfrm>
          <a:prstGeom prst="rect">
            <a:avLst/>
          </a:prstGeom>
          <a:ln w="0">
            <a:noFill/>
          </a:ln>
        </p:spPr>
      </p:pic>
      <p:sp>
        <p:nvSpPr>
          <p:cNvPr id="104" name="CustomShape 1"/>
          <p:cNvSpPr/>
          <p:nvPr/>
        </p:nvSpPr>
        <p:spPr>
          <a:xfrm>
            <a:off x="851400" y="1220400"/>
            <a:ext cx="484020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Paso 1: Identifico lo que tengo que hacer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54200" y="9657720"/>
            <a:ext cx="6182280" cy="3405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ffffff"/>
                </a:solidFill>
                <a:latin typeface="Atkinson Hyperlegible"/>
                <a:ea typeface="Calibri"/>
              </a:rPr>
              <a:t>¡Bravo! Ya has conseguido superar el primer paso para conseguir tu insignia de Mega Estratega.</a:t>
            </a:r>
            <a:endParaRPr b="0" lang="es-ES" sz="1200" spc="-1" strike="noStrike">
              <a:latin typeface="Arial"/>
            </a:endParaRPr>
          </a:p>
        </p:txBody>
      </p:sp>
      <p:pic>
        <p:nvPicPr>
          <p:cNvPr id="106" name="Imagen 16" descr=""/>
          <p:cNvPicPr/>
          <p:nvPr/>
        </p:nvPicPr>
        <p:blipFill>
          <a:blip r:embed="rId2"/>
          <a:stretch/>
        </p:blipFill>
        <p:spPr>
          <a:xfrm>
            <a:off x="6613920" y="10192680"/>
            <a:ext cx="786240" cy="290880"/>
          </a:xfrm>
          <a:prstGeom prst="rect">
            <a:avLst/>
          </a:prstGeom>
          <a:ln w="0">
            <a:noFill/>
          </a:ln>
        </p:spPr>
      </p:pic>
      <p:sp>
        <p:nvSpPr>
          <p:cNvPr id="107" name="CustomShape 4"/>
          <p:cNvSpPr/>
          <p:nvPr/>
        </p:nvSpPr>
        <p:spPr>
          <a:xfrm>
            <a:off x="329760" y="2516040"/>
            <a:ext cx="694044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Pienso en algún momento anterior en el que tuve que hacer algo parecido. 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Anoto lo que recuerdo: 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360720" y="5127480"/>
            <a:ext cx="7012440" cy="28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aquella ocasión resolví una actividad parecida. ¿Cómo lo hice?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09" name="CustomShape 8"/>
          <p:cNvSpPr/>
          <p:nvPr/>
        </p:nvSpPr>
        <p:spPr>
          <a:xfrm>
            <a:off x="397800" y="3057120"/>
            <a:ext cx="2159640" cy="185904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9"/>
          <p:cNvSpPr/>
          <p:nvPr/>
        </p:nvSpPr>
        <p:spPr>
          <a:xfrm>
            <a:off x="2760480" y="3049920"/>
            <a:ext cx="2159640" cy="186624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10"/>
          <p:cNvSpPr/>
          <p:nvPr/>
        </p:nvSpPr>
        <p:spPr>
          <a:xfrm>
            <a:off x="5176080" y="3049920"/>
            <a:ext cx="2159640" cy="189144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11"/>
          <p:cNvSpPr/>
          <p:nvPr/>
        </p:nvSpPr>
        <p:spPr>
          <a:xfrm>
            <a:off x="2829240" y="307908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13" name="CustomShape 12"/>
          <p:cNvSpPr/>
          <p:nvPr/>
        </p:nvSpPr>
        <p:spPr>
          <a:xfrm>
            <a:off x="5240160" y="308628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14" name="CustomShape 19"/>
          <p:cNvSpPr/>
          <p:nvPr/>
        </p:nvSpPr>
        <p:spPr>
          <a:xfrm>
            <a:off x="365040" y="7656840"/>
            <a:ext cx="2181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¿Lo podría aplicar ahora?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115" name="CustomShape 20"/>
          <p:cNvSpPr/>
          <p:nvPr/>
        </p:nvSpPr>
        <p:spPr>
          <a:xfrm>
            <a:off x="2768760" y="7665840"/>
            <a:ext cx="2181600" cy="48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¿Lo podría aplicar ahora?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16" name="CustomShape 21"/>
          <p:cNvSpPr/>
          <p:nvPr/>
        </p:nvSpPr>
        <p:spPr>
          <a:xfrm>
            <a:off x="5158440" y="7647120"/>
            <a:ext cx="2181600" cy="48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¿Lo podría aplicar ahora?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17" name="CustomShape 9"/>
          <p:cNvSpPr/>
          <p:nvPr/>
        </p:nvSpPr>
        <p:spPr>
          <a:xfrm>
            <a:off x="357480" y="8461800"/>
            <a:ext cx="70815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Estoy descubriendo que sí que hice en el pasado actividades similares, ¿cómo las voy a llamar a este tipo de actividades para reconocerlas en un futuro?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18" name="CustomShape 10"/>
          <p:cNvSpPr/>
          <p:nvPr/>
        </p:nvSpPr>
        <p:spPr>
          <a:xfrm>
            <a:off x="285120" y="8979480"/>
            <a:ext cx="1969200" cy="440280"/>
          </a:xfrm>
          <a:prstGeom prst="horizontalScroll">
            <a:avLst>
              <a:gd name="adj" fmla="val 12500"/>
            </a:avLst>
          </a:prstGeom>
          <a:solidFill>
            <a:srgbClr val="7030a0">
              <a:alpha val="1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17"/>
          <p:cNvSpPr/>
          <p:nvPr/>
        </p:nvSpPr>
        <p:spPr>
          <a:xfrm>
            <a:off x="2815560" y="8979480"/>
            <a:ext cx="1969200" cy="440280"/>
          </a:xfrm>
          <a:prstGeom prst="horizontalScroll">
            <a:avLst>
              <a:gd name="adj" fmla="val 12500"/>
            </a:avLst>
          </a:prstGeom>
          <a:solidFill>
            <a:srgbClr val="7030a0">
              <a:alpha val="1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18"/>
          <p:cNvSpPr/>
          <p:nvPr/>
        </p:nvSpPr>
        <p:spPr>
          <a:xfrm>
            <a:off x="5347440" y="8979480"/>
            <a:ext cx="1969200" cy="440280"/>
          </a:xfrm>
          <a:prstGeom prst="horizontalScroll">
            <a:avLst>
              <a:gd name="adj" fmla="val 12500"/>
            </a:avLst>
          </a:prstGeom>
          <a:solidFill>
            <a:srgbClr val="7030a0">
              <a:alpha val="1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6"/>
          <p:cNvSpPr/>
          <p:nvPr/>
        </p:nvSpPr>
        <p:spPr>
          <a:xfrm>
            <a:off x="6234480" y="2877480"/>
            <a:ext cx="1082160" cy="302760"/>
          </a:xfrm>
          <a:prstGeom prst="rect">
            <a:avLst/>
          </a:prstGeom>
          <a:solidFill>
            <a:srgbClr val="ba8c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recordar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22" name="CuadroTexto 37"/>
          <p:cNvSpPr/>
          <p:nvPr/>
        </p:nvSpPr>
        <p:spPr>
          <a:xfrm>
            <a:off x="2340000" y="8132760"/>
            <a:ext cx="2997720" cy="33336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Mis mega-actividades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23" name="CustomShape 1"/>
          <p:cNvSpPr/>
          <p:nvPr/>
        </p:nvSpPr>
        <p:spPr>
          <a:xfrm>
            <a:off x="1716840" y="1561320"/>
            <a:ext cx="5635440" cy="8928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2"/>
          <p:cNvSpPr/>
          <p:nvPr/>
        </p:nvSpPr>
        <p:spPr>
          <a:xfrm>
            <a:off x="1781640" y="1661040"/>
            <a:ext cx="5766120" cy="72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Es importante que recuerdes alguna actividad que sea parecida y que hayas resuelto con éxito anteriormente. </a:t>
            </a:r>
            <a:endParaRPr b="0" lang="es-E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Así sabremos qué tenemos que hacer para poder resolverla. 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25" name="CustomShape 7"/>
          <p:cNvSpPr/>
          <p:nvPr/>
        </p:nvSpPr>
        <p:spPr>
          <a:xfrm>
            <a:off x="479520" y="310464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26" name="CustomShape 8"/>
          <p:cNvSpPr/>
          <p:nvPr/>
        </p:nvSpPr>
        <p:spPr>
          <a:xfrm>
            <a:off x="397800" y="5687640"/>
            <a:ext cx="2159640" cy="185904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10000"/>
            </a:schemeClr>
          </a:solidFill>
          <a:ln w="1908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9"/>
          <p:cNvSpPr/>
          <p:nvPr/>
        </p:nvSpPr>
        <p:spPr>
          <a:xfrm>
            <a:off x="2760480" y="5680440"/>
            <a:ext cx="2159640" cy="186624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10000"/>
            </a:schemeClr>
          </a:solidFill>
          <a:ln w="1908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10"/>
          <p:cNvSpPr/>
          <p:nvPr/>
        </p:nvSpPr>
        <p:spPr>
          <a:xfrm>
            <a:off x="5176080" y="5680440"/>
            <a:ext cx="2159640" cy="189144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10000"/>
            </a:schemeClr>
          </a:solidFill>
          <a:ln w="1908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1"/>
          <p:cNvSpPr/>
          <p:nvPr/>
        </p:nvSpPr>
        <p:spPr>
          <a:xfrm>
            <a:off x="2829240" y="570960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30" name="CustomShape 12"/>
          <p:cNvSpPr/>
          <p:nvPr/>
        </p:nvSpPr>
        <p:spPr>
          <a:xfrm>
            <a:off x="5240160" y="571716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31" name="CustomShape 7"/>
          <p:cNvSpPr/>
          <p:nvPr/>
        </p:nvSpPr>
        <p:spPr>
          <a:xfrm>
            <a:off x="479520" y="573516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32" name="CuadroTexto 36"/>
          <p:cNvSpPr/>
          <p:nvPr/>
        </p:nvSpPr>
        <p:spPr>
          <a:xfrm>
            <a:off x="5748120" y="5423760"/>
            <a:ext cx="1587600" cy="303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¿Qué hice bien?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133" name="Imagen 51" descr=""/>
          <p:cNvPicPr/>
          <p:nvPr/>
        </p:nvPicPr>
        <p:blipFill>
          <a:blip r:embed="rId3"/>
          <a:stretch/>
        </p:blipFill>
        <p:spPr>
          <a:xfrm>
            <a:off x="0" y="9461520"/>
            <a:ext cx="1105920" cy="1105920"/>
          </a:xfrm>
          <a:prstGeom prst="rect">
            <a:avLst/>
          </a:prstGeom>
          <a:ln w="0">
            <a:noFill/>
          </a:ln>
        </p:spPr>
      </p:pic>
      <p:pic>
        <p:nvPicPr>
          <p:cNvPr id="134" name="Imagen 53" descr=""/>
          <p:cNvPicPr/>
          <p:nvPr/>
        </p:nvPicPr>
        <p:blipFill>
          <a:blip r:embed="rId4"/>
          <a:stretch/>
        </p:blipFill>
        <p:spPr>
          <a:xfrm>
            <a:off x="2224440" y="10062000"/>
            <a:ext cx="4317120" cy="532800"/>
          </a:xfrm>
          <a:prstGeom prst="rect">
            <a:avLst/>
          </a:prstGeom>
          <a:ln w="0">
            <a:noFill/>
          </a:ln>
        </p:spPr>
      </p:pic>
      <p:sp>
        <p:nvSpPr>
          <p:cNvPr id="135" name="Rectángulo 55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137" name="Imagen 57" descr=""/>
          <p:cNvPicPr/>
          <p:nvPr/>
        </p:nvPicPr>
        <p:blipFill>
          <a:blip r:embed="rId5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138" name="Imagen 58" descr=""/>
          <p:cNvPicPr/>
          <p:nvPr/>
        </p:nvPicPr>
        <p:blipFill>
          <a:blip r:embed="rId6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pic>
        <p:nvPicPr>
          <p:cNvPr id="139" name="" descr=""/>
          <p:cNvPicPr/>
          <p:nvPr/>
        </p:nvPicPr>
        <p:blipFill>
          <a:blip r:embed="rId7"/>
          <a:stretch/>
        </p:blipFill>
        <p:spPr>
          <a:xfrm>
            <a:off x="284760" y="1083600"/>
            <a:ext cx="568440" cy="56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Imagen 16" descr=""/>
          <p:cNvPicPr/>
          <p:nvPr/>
        </p:nvPicPr>
        <p:blipFill>
          <a:blip r:embed="rId1"/>
          <a:stretch/>
        </p:blipFill>
        <p:spPr>
          <a:xfrm>
            <a:off x="6468480" y="10218240"/>
            <a:ext cx="786240" cy="290880"/>
          </a:xfrm>
          <a:prstGeom prst="rect">
            <a:avLst/>
          </a:prstGeom>
          <a:ln w="0">
            <a:noFill/>
          </a:ln>
        </p:spPr>
      </p:pic>
      <p:sp>
        <p:nvSpPr>
          <p:cNvPr id="141" name="CustomShape 3"/>
          <p:cNvSpPr/>
          <p:nvPr/>
        </p:nvSpPr>
        <p:spPr>
          <a:xfrm>
            <a:off x="280080" y="3285360"/>
            <a:ext cx="69537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Me acaban de explicar en qué consiste la actividad… Vuelvo al Reto e intento resolverla. ¿Qué es lo que me está siendo más difícil resolver?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768240" y="1459080"/>
            <a:ext cx="37731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Paso 2: ¿Seré capaz de hacerlo?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147960" y="7139880"/>
            <a:ext cx="5550120" cy="28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¿Cómo puedo solucionar este problema? ¿Dónde busco la ayuda?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44" name="CustomShape 1"/>
          <p:cNvSpPr/>
          <p:nvPr/>
        </p:nvSpPr>
        <p:spPr>
          <a:xfrm>
            <a:off x="1721880" y="2073960"/>
            <a:ext cx="5534640" cy="10422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2"/>
          <p:cNvSpPr/>
          <p:nvPr/>
        </p:nvSpPr>
        <p:spPr>
          <a:xfrm>
            <a:off x="1721880" y="2129400"/>
            <a:ext cx="5534640" cy="89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408240"/>
              </a:tabLst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Ahora te voy a proponer que pienses en la dificultad que tiene la actividad que te han planteado. Vas a aprender que cuando tengas que resolver cualquier actividad es importante conocer cuáles son tus dificultades y así buscar ayuda</a:t>
            </a:r>
            <a:r>
              <a:rPr b="1" lang="es-E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146" name="Imagen 2" descr=""/>
          <p:cNvPicPr/>
          <p:nvPr/>
        </p:nvPicPr>
        <p:blipFill>
          <a:blip r:embed="rId2"/>
          <a:stretch/>
        </p:blipFill>
        <p:spPr>
          <a:xfrm>
            <a:off x="236520" y="1666800"/>
            <a:ext cx="1583640" cy="1583640"/>
          </a:xfrm>
          <a:prstGeom prst="rect">
            <a:avLst/>
          </a:prstGeom>
          <a:ln w="0">
            <a:noFill/>
          </a:ln>
        </p:spPr>
      </p:pic>
      <p:sp>
        <p:nvSpPr>
          <p:cNvPr id="147" name="CustomShape 12"/>
          <p:cNvSpPr/>
          <p:nvPr/>
        </p:nvSpPr>
        <p:spPr>
          <a:xfrm>
            <a:off x="321480" y="3860280"/>
            <a:ext cx="2159640" cy="32191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11"/>
          <p:cNvSpPr/>
          <p:nvPr/>
        </p:nvSpPr>
        <p:spPr>
          <a:xfrm>
            <a:off x="343800" y="395100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49" name="CustomShape 12"/>
          <p:cNvSpPr/>
          <p:nvPr/>
        </p:nvSpPr>
        <p:spPr>
          <a:xfrm>
            <a:off x="2707920" y="3860280"/>
            <a:ext cx="2159640" cy="32191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11"/>
          <p:cNvSpPr/>
          <p:nvPr/>
        </p:nvSpPr>
        <p:spPr>
          <a:xfrm>
            <a:off x="2747880" y="395100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1" name="CustomShape 12"/>
          <p:cNvSpPr/>
          <p:nvPr/>
        </p:nvSpPr>
        <p:spPr>
          <a:xfrm>
            <a:off x="5095080" y="3860280"/>
            <a:ext cx="2159640" cy="32191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11"/>
          <p:cNvSpPr/>
          <p:nvPr/>
        </p:nvSpPr>
        <p:spPr>
          <a:xfrm>
            <a:off x="5144040" y="395100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3" name="CustomShape 12"/>
          <p:cNvSpPr/>
          <p:nvPr/>
        </p:nvSpPr>
        <p:spPr>
          <a:xfrm>
            <a:off x="321480" y="7482960"/>
            <a:ext cx="2159640" cy="19335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11"/>
          <p:cNvSpPr/>
          <p:nvPr/>
        </p:nvSpPr>
        <p:spPr>
          <a:xfrm>
            <a:off x="343800" y="757368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5" name="CustomShape 12"/>
          <p:cNvSpPr/>
          <p:nvPr/>
        </p:nvSpPr>
        <p:spPr>
          <a:xfrm>
            <a:off x="2707920" y="7482960"/>
            <a:ext cx="2159640" cy="19335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11"/>
          <p:cNvSpPr/>
          <p:nvPr/>
        </p:nvSpPr>
        <p:spPr>
          <a:xfrm>
            <a:off x="2747880" y="757368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7" name="CustomShape 12"/>
          <p:cNvSpPr/>
          <p:nvPr/>
        </p:nvSpPr>
        <p:spPr>
          <a:xfrm>
            <a:off x="5095080" y="7482960"/>
            <a:ext cx="2159640" cy="19335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1"/>
          <p:cNvSpPr/>
          <p:nvPr/>
        </p:nvSpPr>
        <p:spPr>
          <a:xfrm>
            <a:off x="5144040" y="757368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9" name="CustomShape 12"/>
          <p:cNvSpPr/>
          <p:nvPr/>
        </p:nvSpPr>
        <p:spPr>
          <a:xfrm>
            <a:off x="304560" y="9573840"/>
            <a:ext cx="6950160" cy="548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60" name="CustomShape 1"/>
          <p:cNvSpPr/>
          <p:nvPr/>
        </p:nvSpPr>
        <p:spPr>
          <a:xfrm>
            <a:off x="754200" y="9657720"/>
            <a:ext cx="6182280" cy="3405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ES" sz="1200" spc="-1" strike="noStrike">
                <a:solidFill>
                  <a:srgbClr val="ffffff"/>
                </a:solidFill>
                <a:latin typeface="Atkinson Hyperlegible"/>
                <a:ea typeface="Calibri"/>
              </a:rPr>
              <a:t>Continua el paso 2 en la página siguiente. Estás avanzando hacia tu insignia de Mega Estratega. </a:t>
            </a:r>
            <a:endParaRPr b="0" lang="es-ES" sz="1200" spc="-1" strike="noStrike">
              <a:latin typeface="Arial"/>
            </a:endParaRPr>
          </a:p>
        </p:txBody>
      </p:sp>
      <p:pic>
        <p:nvPicPr>
          <p:cNvPr id="161" name="Imagen 52" descr=""/>
          <p:cNvPicPr/>
          <p:nvPr/>
        </p:nvPicPr>
        <p:blipFill>
          <a:blip r:embed="rId3"/>
          <a:stretch/>
        </p:blipFill>
        <p:spPr>
          <a:xfrm>
            <a:off x="2153880" y="10071720"/>
            <a:ext cx="4317120" cy="532800"/>
          </a:xfrm>
          <a:prstGeom prst="rect">
            <a:avLst/>
          </a:prstGeom>
          <a:ln w="0">
            <a:noFill/>
          </a:ln>
        </p:spPr>
      </p:pic>
      <p:pic>
        <p:nvPicPr>
          <p:cNvPr id="162" name="Imagen 53" descr=""/>
          <p:cNvPicPr/>
          <p:nvPr/>
        </p:nvPicPr>
        <p:blipFill>
          <a:blip r:embed="rId4"/>
          <a:stretch/>
        </p:blipFill>
        <p:spPr>
          <a:xfrm>
            <a:off x="69120" y="9469080"/>
            <a:ext cx="1105920" cy="1105920"/>
          </a:xfrm>
          <a:prstGeom prst="rect">
            <a:avLst/>
          </a:prstGeom>
          <a:ln w="0">
            <a:noFill/>
          </a:ln>
        </p:spPr>
      </p:pic>
      <p:sp>
        <p:nvSpPr>
          <p:cNvPr id="163" name="CustomShape 6"/>
          <p:cNvSpPr/>
          <p:nvPr/>
        </p:nvSpPr>
        <p:spPr>
          <a:xfrm>
            <a:off x="5940000" y="3692160"/>
            <a:ext cx="1338840" cy="303120"/>
          </a:xfrm>
          <a:prstGeom prst="rect">
            <a:avLst/>
          </a:prstGeom>
          <a:solidFill>
            <a:srgbClr val="ba8c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dificultades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64" name="Rectángulo 55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166" name="Imagen 57" descr=""/>
          <p:cNvPicPr/>
          <p:nvPr/>
        </p:nvPicPr>
        <p:blipFill>
          <a:blip r:embed="rId5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167" name="Imagen 58" descr=""/>
          <p:cNvPicPr/>
          <p:nvPr/>
        </p:nvPicPr>
        <p:blipFill>
          <a:blip r:embed="rId6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pic>
        <p:nvPicPr>
          <p:cNvPr id="168" name="" descr=""/>
          <p:cNvPicPr/>
          <p:nvPr/>
        </p:nvPicPr>
        <p:blipFill>
          <a:blip r:embed="rId7"/>
          <a:stretch/>
        </p:blipFill>
        <p:spPr>
          <a:xfrm>
            <a:off x="176760" y="1335600"/>
            <a:ext cx="568440" cy="56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ángulo 42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2"/>
          <p:cNvSpPr/>
          <p:nvPr/>
        </p:nvSpPr>
        <p:spPr>
          <a:xfrm>
            <a:off x="304560" y="9573840"/>
            <a:ext cx="6950160" cy="548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1" name="CustomShape 1"/>
          <p:cNvSpPr/>
          <p:nvPr/>
        </p:nvSpPr>
        <p:spPr>
          <a:xfrm>
            <a:off x="754200" y="9657720"/>
            <a:ext cx="6182280" cy="3405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ES" sz="1200" spc="-1" strike="noStrike">
                <a:solidFill>
                  <a:srgbClr val="ffffff"/>
                </a:solidFill>
                <a:latin typeface="Atkinson Hyperlegible"/>
                <a:ea typeface="Calibri"/>
              </a:rPr>
              <a:t>Estás a punto de conseguir tu insignia de Mega Estratega. ¡Ánimo, solo te faltan dos pasos más!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768240" y="1400400"/>
            <a:ext cx="37731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Paso 2: ¿Seré capaz de hacerlo?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199800" y="3586680"/>
            <a:ext cx="524700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¿Qué se me da mejor para poder resolver esta actividad?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74" name="CustomShape 1"/>
          <p:cNvSpPr/>
          <p:nvPr/>
        </p:nvSpPr>
        <p:spPr>
          <a:xfrm>
            <a:off x="1698120" y="2235240"/>
            <a:ext cx="5534640" cy="10422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2"/>
          <p:cNvSpPr/>
          <p:nvPr/>
        </p:nvSpPr>
        <p:spPr>
          <a:xfrm>
            <a:off x="1698120" y="2290680"/>
            <a:ext cx="5534640" cy="94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¡Claro que sí! No todo son dificultades. 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También tienes muchas habilidades. Y cuando empiezas una actividad es muy importante recordarlas.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Te invito a que pienses en ellas</a:t>
            </a:r>
            <a:r>
              <a:rPr b="0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. 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176" name="Imagen 27" descr=""/>
          <p:cNvPicPr/>
          <p:nvPr/>
        </p:nvPicPr>
        <p:blipFill>
          <a:blip r:embed="rId1"/>
          <a:stretch/>
        </p:blipFill>
        <p:spPr>
          <a:xfrm>
            <a:off x="212760" y="1828080"/>
            <a:ext cx="1583640" cy="1583640"/>
          </a:xfrm>
          <a:prstGeom prst="rect">
            <a:avLst/>
          </a:prstGeom>
          <a:ln w="0">
            <a:noFill/>
          </a:ln>
        </p:spPr>
      </p:pic>
      <p:sp>
        <p:nvSpPr>
          <p:cNvPr id="177" name="CustomShape 12"/>
          <p:cNvSpPr/>
          <p:nvPr/>
        </p:nvSpPr>
        <p:spPr>
          <a:xfrm>
            <a:off x="284400" y="4022280"/>
            <a:ext cx="2159640" cy="5268240"/>
          </a:xfrm>
          <a:prstGeom prst="roundRect">
            <a:avLst>
              <a:gd name="adj" fmla="val 16667"/>
            </a:avLst>
          </a:prstGeom>
          <a:solidFill>
            <a:schemeClr val="accent6">
              <a:alpha val="10000"/>
            </a:schemeClr>
          </a:solidFill>
          <a:ln w="1908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1"/>
          <p:cNvSpPr/>
          <p:nvPr/>
        </p:nvSpPr>
        <p:spPr>
          <a:xfrm>
            <a:off x="306720" y="411300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ad47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79" name="CustomShape 12"/>
          <p:cNvSpPr/>
          <p:nvPr/>
        </p:nvSpPr>
        <p:spPr>
          <a:xfrm>
            <a:off x="2670840" y="4022280"/>
            <a:ext cx="2159640" cy="5268240"/>
          </a:xfrm>
          <a:prstGeom prst="roundRect">
            <a:avLst>
              <a:gd name="adj" fmla="val 16667"/>
            </a:avLst>
          </a:prstGeom>
          <a:solidFill>
            <a:schemeClr val="accent6">
              <a:alpha val="10000"/>
            </a:schemeClr>
          </a:solidFill>
          <a:ln w="1908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11"/>
          <p:cNvSpPr/>
          <p:nvPr/>
        </p:nvSpPr>
        <p:spPr>
          <a:xfrm>
            <a:off x="2710800" y="411300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ad47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81" name="CustomShape 12"/>
          <p:cNvSpPr/>
          <p:nvPr/>
        </p:nvSpPr>
        <p:spPr>
          <a:xfrm>
            <a:off x="5058000" y="4022280"/>
            <a:ext cx="2159640" cy="5268240"/>
          </a:xfrm>
          <a:prstGeom prst="roundRect">
            <a:avLst>
              <a:gd name="adj" fmla="val 16667"/>
            </a:avLst>
          </a:prstGeom>
          <a:solidFill>
            <a:schemeClr val="accent6">
              <a:alpha val="10000"/>
            </a:schemeClr>
          </a:solidFill>
          <a:ln w="1908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11"/>
          <p:cNvSpPr/>
          <p:nvPr/>
        </p:nvSpPr>
        <p:spPr>
          <a:xfrm>
            <a:off x="5106960" y="411300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ad47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83" name="CustomShape 6"/>
          <p:cNvSpPr/>
          <p:nvPr/>
        </p:nvSpPr>
        <p:spPr>
          <a:xfrm>
            <a:off x="5760000" y="3866760"/>
            <a:ext cx="1481760" cy="3031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Habilidades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184" name="Imagen 16" descr=""/>
          <p:cNvPicPr/>
          <p:nvPr/>
        </p:nvPicPr>
        <p:blipFill>
          <a:blip r:embed="rId2"/>
          <a:stretch/>
        </p:blipFill>
        <p:spPr>
          <a:xfrm>
            <a:off x="6468480" y="10218240"/>
            <a:ext cx="786240" cy="290880"/>
          </a:xfrm>
          <a:prstGeom prst="rect">
            <a:avLst/>
          </a:prstGeom>
          <a:ln w="0">
            <a:noFill/>
          </a:ln>
        </p:spPr>
      </p:pic>
      <p:pic>
        <p:nvPicPr>
          <p:cNvPr id="185" name="Imagen 39" descr=""/>
          <p:cNvPicPr/>
          <p:nvPr/>
        </p:nvPicPr>
        <p:blipFill>
          <a:blip r:embed="rId3"/>
          <a:stretch/>
        </p:blipFill>
        <p:spPr>
          <a:xfrm>
            <a:off x="2153880" y="10071720"/>
            <a:ext cx="4317120" cy="532800"/>
          </a:xfrm>
          <a:prstGeom prst="rect">
            <a:avLst/>
          </a:prstGeom>
          <a:ln w="0">
            <a:noFill/>
          </a:ln>
        </p:spPr>
      </p:pic>
      <p:pic>
        <p:nvPicPr>
          <p:cNvPr id="186" name="Imagen 41" descr=""/>
          <p:cNvPicPr/>
          <p:nvPr/>
        </p:nvPicPr>
        <p:blipFill>
          <a:blip r:embed="rId4"/>
          <a:stretch/>
        </p:blipFill>
        <p:spPr>
          <a:xfrm>
            <a:off x="69120" y="9469080"/>
            <a:ext cx="1105920" cy="1105920"/>
          </a:xfrm>
          <a:prstGeom prst="rect">
            <a:avLst/>
          </a:prstGeom>
          <a:ln w="0">
            <a:noFill/>
          </a:ln>
        </p:spPr>
      </p:pic>
      <p:sp>
        <p:nvSpPr>
          <p:cNvPr id="187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188" name="Imagen 44" descr=""/>
          <p:cNvPicPr/>
          <p:nvPr/>
        </p:nvPicPr>
        <p:blipFill>
          <a:blip r:embed="rId5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189" name="Imagen 45" descr=""/>
          <p:cNvPicPr/>
          <p:nvPr/>
        </p:nvPicPr>
        <p:blipFill>
          <a:blip r:embed="rId6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pic>
        <p:nvPicPr>
          <p:cNvPr id="190" name="" descr=""/>
          <p:cNvPicPr/>
          <p:nvPr/>
        </p:nvPicPr>
        <p:blipFill>
          <a:blip r:embed="rId7"/>
          <a:stretch/>
        </p:blipFill>
        <p:spPr>
          <a:xfrm>
            <a:off x="212760" y="1299600"/>
            <a:ext cx="568440" cy="56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2"/>
          <p:cNvSpPr/>
          <p:nvPr/>
        </p:nvSpPr>
        <p:spPr>
          <a:xfrm>
            <a:off x="304560" y="9573840"/>
            <a:ext cx="6950160" cy="548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92" name="CustomShape 1"/>
          <p:cNvSpPr/>
          <p:nvPr/>
        </p:nvSpPr>
        <p:spPr>
          <a:xfrm>
            <a:off x="738720" y="1240920"/>
            <a:ext cx="361332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Paso 3: Reviso lo que aprendo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932040" y="9662760"/>
            <a:ext cx="6109560" cy="4082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ES" sz="1200" spc="-1" strike="noStrike">
                <a:solidFill>
                  <a:srgbClr val="ffffff"/>
                </a:solidFill>
                <a:latin typeface="Atkinson Hyperlegible"/>
                <a:ea typeface="Calibri"/>
              </a:rPr>
              <a:t>Enhorabuena. Estás a punto de conseguirlo. Solo te falta el último paso y una tarea extra. 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335880" y="3837240"/>
            <a:ext cx="6918480" cy="303588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  <a:alpha val="10000"/>
            </a:schemeClr>
          </a:solidFill>
          <a:ln w="19080"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>
            <a:off x="428760" y="4074120"/>
            <a:ext cx="70005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Reflexiono sobre todo lo que he tenido que hacer hasta esta parte del desafío: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(marca lo que creas que has conseguido hacer) 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96" name="CustomShape 6"/>
          <p:cNvSpPr/>
          <p:nvPr/>
        </p:nvSpPr>
        <p:spPr>
          <a:xfrm>
            <a:off x="320040" y="7257600"/>
            <a:ext cx="6918480" cy="2145600"/>
          </a:xfrm>
          <a:prstGeom prst="roundRect">
            <a:avLst>
              <a:gd name="adj" fmla="val 16667"/>
            </a:avLst>
          </a:prstGeom>
          <a:solidFill>
            <a:schemeClr val="accent4">
              <a:alpha val="10000"/>
            </a:schemeClr>
          </a:solidFill>
          <a:ln w="1908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>
          <a:xfrm>
            <a:off x="428760" y="7355160"/>
            <a:ext cx="6534360" cy="4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¿Qué ideas creo que estaban equivocadas antes de tener más información sobre el tema?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385200" y="7743960"/>
            <a:ext cx="6737040" cy="161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1. 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2. 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3.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4. 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5. 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199" name="CustomShape 10"/>
          <p:cNvSpPr/>
          <p:nvPr/>
        </p:nvSpPr>
        <p:spPr>
          <a:xfrm>
            <a:off x="360720" y="4631400"/>
            <a:ext cx="5169960" cy="21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90360" indent="-892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He aprendido a trabajar con mis compañeros y compañeras para recordar cosas que ya sabíamos y que íbamos a necesitar para resolver el desafío. </a:t>
            </a:r>
            <a:endParaRPr b="0" lang="es-ES" sz="1200" spc="-1" strike="noStrike">
              <a:latin typeface="Arial"/>
            </a:endParaRPr>
          </a:p>
          <a:p>
            <a:pPr marL="90360" indent="-892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He sido capaz de relacionar el tema del desafío con cosas de mi vida diaria. </a:t>
            </a:r>
            <a:endParaRPr b="0" lang="es-ES" sz="1200" spc="-1" strike="noStrike">
              <a:latin typeface="Arial"/>
            </a:endParaRPr>
          </a:p>
          <a:p>
            <a:pPr marL="90360" indent="-892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He aportado ideas para resolver el reto inicial antes de que me diesen información para hacerlo. </a:t>
            </a:r>
            <a:endParaRPr b="0" lang="es-ES" sz="1200" spc="-1" strike="noStrike">
              <a:latin typeface="Arial"/>
            </a:endParaRPr>
          </a:p>
          <a:p>
            <a:pPr marL="90360" indent="-892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Después de conocer la información que nos han dado, me he dado cuenta de las cosas que sabía antes, y de lo nuevo que he descubierto.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200" name="Line 18"/>
          <p:cNvSpPr/>
          <p:nvPr/>
        </p:nvSpPr>
        <p:spPr>
          <a:xfrm>
            <a:off x="636480" y="7904520"/>
            <a:ext cx="5878440" cy="3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Line 19"/>
          <p:cNvSpPr/>
          <p:nvPr/>
        </p:nvSpPr>
        <p:spPr>
          <a:xfrm>
            <a:off x="636480" y="8253360"/>
            <a:ext cx="5878440" cy="3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Line 20"/>
          <p:cNvSpPr/>
          <p:nvPr/>
        </p:nvSpPr>
        <p:spPr>
          <a:xfrm>
            <a:off x="636480" y="8602200"/>
            <a:ext cx="5878440" cy="3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Line 21"/>
          <p:cNvSpPr/>
          <p:nvPr/>
        </p:nvSpPr>
        <p:spPr>
          <a:xfrm>
            <a:off x="636480" y="8927280"/>
            <a:ext cx="5878440" cy="3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Line 22"/>
          <p:cNvSpPr/>
          <p:nvPr/>
        </p:nvSpPr>
        <p:spPr>
          <a:xfrm>
            <a:off x="636480" y="9252720"/>
            <a:ext cx="5878440" cy="3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36"/>
          <p:cNvSpPr/>
          <p:nvPr/>
        </p:nvSpPr>
        <p:spPr>
          <a:xfrm>
            <a:off x="5928840" y="6505920"/>
            <a:ext cx="31680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L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06" name="CustomShape 1"/>
          <p:cNvSpPr/>
          <p:nvPr/>
        </p:nvSpPr>
        <p:spPr>
          <a:xfrm>
            <a:off x="1608120" y="1670760"/>
            <a:ext cx="5630760" cy="18691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2"/>
          <p:cNvSpPr/>
          <p:nvPr/>
        </p:nvSpPr>
        <p:spPr>
          <a:xfrm>
            <a:off x="1757880" y="1736640"/>
            <a:ext cx="5534640" cy="167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Retor te ha desafiado a resolver una reto con la ayuda de:</a:t>
            </a:r>
            <a:endParaRPr b="0" lang="es-ES" sz="13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Tus habilidades</a:t>
            </a:r>
            <a:endParaRPr b="0" lang="es-ES" sz="13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Tus compañeros y compañeras</a:t>
            </a:r>
            <a:endParaRPr b="0" lang="es-ES" sz="13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Tu profesorado</a:t>
            </a:r>
            <a:endParaRPr b="0" lang="es-ES" sz="13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Y lo que Retor te ha ido enseñando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 </a:t>
            </a: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Para ser un buen estratega es muy importante que seas capaz de pensar en todo lo que has aprendido, y en los cambios que puedes hacer para resolver el desafío de forma excelente.  </a:t>
            </a:r>
            <a:endParaRPr b="0" lang="es-ES" sz="1300" spc="-1" strike="noStrike">
              <a:latin typeface="Arial"/>
            </a:endParaRPr>
          </a:p>
        </p:txBody>
      </p:sp>
      <p:pic>
        <p:nvPicPr>
          <p:cNvPr id="208" name="Imagen 2" descr=""/>
          <p:cNvPicPr/>
          <p:nvPr/>
        </p:nvPicPr>
        <p:blipFill>
          <a:blip r:embed="rId1"/>
          <a:stretch/>
        </p:blipFill>
        <p:spPr>
          <a:xfrm>
            <a:off x="320040" y="1722960"/>
            <a:ext cx="1789920" cy="1789920"/>
          </a:xfrm>
          <a:prstGeom prst="rect">
            <a:avLst/>
          </a:prstGeom>
          <a:ln w="0">
            <a:noFill/>
          </a:ln>
        </p:spPr>
      </p:pic>
      <p:sp>
        <p:nvSpPr>
          <p:cNvPr id="209" name="CustomShape 6"/>
          <p:cNvSpPr/>
          <p:nvPr/>
        </p:nvSpPr>
        <p:spPr>
          <a:xfrm>
            <a:off x="5864400" y="3705480"/>
            <a:ext cx="1226880" cy="303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Revisión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10" name="CustomShape 36"/>
          <p:cNvSpPr/>
          <p:nvPr/>
        </p:nvSpPr>
        <p:spPr>
          <a:xfrm>
            <a:off x="6297120" y="6505920"/>
            <a:ext cx="3747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11" name="CustomShape 36"/>
          <p:cNvSpPr/>
          <p:nvPr/>
        </p:nvSpPr>
        <p:spPr>
          <a:xfrm>
            <a:off x="6785280" y="6505920"/>
            <a:ext cx="2613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I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12" name="CustomShape 6"/>
          <p:cNvSpPr/>
          <p:nvPr/>
        </p:nvSpPr>
        <p:spPr>
          <a:xfrm>
            <a:off x="320040" y="6998400"/>
            <a:ext cx="1437120" cy="3031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Modificación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213" name="Imagen 16" descr=""/>
          <p:cNvPicPr/>
          <p:nvPr/>
        </p:nvPicPr>
        <p:blipFill>
          <a:blip r:embed="rId2"/>
          <a:stretch/>
        </p:blipFill>
        <p:spPr>
          <a:xfrm>
            <a:off x="6468120" y="10247400"/>
            <a:ext cx="786240" cy="290880"/>
          </a:xfrm>
          <a:prstGeom prst="rect">
            <a:avLst/>
          </a:prstGeom>
          <a:ln w="0">
            <a:noFill/>
          </a:ln>
        </p:spPr>
      </p:pic>
      <p:pic>
        <p:nvPicPr>
          <p:cNvPr id="214" name="Imagen 73" descr=""/>
          <p:cNvPicPr/>
          <p:nvPr/>
        </p:nvPicPr>
        <p:blipFill>
          <a:blip r:embed="rId3"/>
          <a:stretch/>
        </p:blipFill>
        <p:spPr>
          <a:xfrm>
            <a:off x="2153520" y="10101240"/>
            <a:ext cx="4317120" cy="532800"/>
          </a:xfrm>
          <a:prstGeom prst="rect">
            <a:avLst/>
          </a:prstGeom>
          <a:ln w="0">
            <a:noFill/>
          </a:ln>
        </p:spPr>
      </p:pic>
      <p:pic>
        <p:nvPicPr>
          <p:cNvPr id="215" name="Imagen 74" descr=""/>
          <p:cNvPicPr/>
          <p:nvPr/>
        </p:nvPicPr>
        <p:blipFill>
          <a:blip r:embed="rId4"/>
          <a:stretch/>
        </p:blipFill>
        <p:spPr>
          <a:xfrm>
            <a:off x="216720" y="9552960"/>
            <a:ext cx="1036800" cy="1036800"/>
          </a:xfrm>
          <a:prstGeom prst="rect">
            <a:avLst/>
          </a:prstGeom>
          <a:ln w="0">
            <a:noFill/>
          </a:ln>
        </p:spPr>
      </p:pic>
      <p:sp>
        <p:nvSpPr>
          <p:cNvPr id="216" name="Rectángulo 76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218" name="Imagen 78" descr=""/>
          <p:cNvPicPr/>
          <p:nvPr/>
        </p:nvPicPr>
        <p:blipFill>
          <a:blip r:embed="rId5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219" name="Imagen 79" descr=""/>
          <p:cNvPicPr/>
          <p:nvPr/>
        </p:nvPicPr>
        <p:blipFill>
          <a:blip r:embed="rId6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sp>
        <p:nvSpPr>
          <p:cNvPr id="220" name="Rectángulo 1"/>
          <p:cNvSpPr/>
          <p:nvPr/>
        </p:nvSpPr>
        <p:spPr>
          <a:xfrm>
            <a:off x="5932440" y="475020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Rectángulo 50"/>
          <p:cNvSpPr/>
          <p:nvPr/>
        </p:nvSpPr>
        <p:spPr>
          <a:xfrm>
            <a:off x="6339960" y="474192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ángulo 54"/>
          <p:cNvSpPr/>
          <p:nvPr/>
        </p:nvSpPr>
        <p:spPr>
          <a:xfrm>
            <a:off x="5932440" y="531000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ángulo 75"/>
          <p:cNvSpPr/>
          <p:nvPr/>
        </p:nvSpPr>
        <p:spPr>
          <a:xfrm>
            <a:off x="6339960" y="530208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Rectángulo 81"/>
          <p:cNvSpPr/>
          <p:nvPr/>
        </p:nvSpPr>
        <p:spPr>
          <a:xfrm>
            <a:off x="5932440" y="577800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Rectángulo 82"/>
          <p:cNvSpPr/>
          <p:nvPr/>
        </p:nvSpPr>
        <p:spPr>
          <a:xfrm>
            <a:off x="6339960" y="576972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Rectángulo 84"/>
          <p:cNvSpPr/>
          <p:nvPr/>
        </p:nvSpPr>
        <p:spPr>
          <a:xfrm>
            <a:off x="5932440" y="625536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Rectángulo 85"/>
          <p:cNvSpPr/>
          <p:nvPr/>
        </p:nvSpPr>
        <p:spPr>
          <a:xfrm>
            <a:off x="6339960" y="624744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Rectángulo 87"/>
          <p:cNvSpPr/>
          <p:nvPr/>
        </p:nvSpPr>
        <p:spPr>
          <a:xfrm>
            <a:off x="6772680" y="474192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Rectángulo 88"/>
          <p:cNvSpPr/>
          <p:nvPr/>
        </p:nvSpPr>
        <p:spPr>
          <a:xfrm>
            <a:off x="6772680" y="530208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Rectángulo 89"/>
          <p:cNvSpPr/>
          <p:nvPr/>
        </p:nvSpPr>
        <p:spPr>
          <a:xfrm>
            <a:off x="6772680" y="576972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Rectángulo 90"/>
          <p:cNvSpPr/>
          <p:nvPr/>
        </p:nvSpPr>
        <p:spPr>
          <a:xfrm>
            <a:off x="6772680" y="6247440"/>
            <a:ext cx="262800" cy="250200"/>
          </a:xfrm>
          <a:prstGeom prst="rect">
            <a:avLst/>
          </a:prstGeom>
          <a:solidFill>
            <a:schemeClr val="bg1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32" name="" descr=""/>
          <p:cNvPicPr/>
          <p:nvPr/>
        </p:nvPicPr>
        <p:blipFill>
          <a:blip r:embed="rId7"/>
          <a:stretch/>
        </p:blipFill>
        <p:spPr>
          <a:xfrm>
            <a:off x="212760" y="1155600"/>
            <a:ext cx="568440" cy="56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3"/>
          <p:cNvSpPr/>
          <p:nvPr/>
        </p:nvSpPr>
        <p:spPr>
          <a:xfrm>
            <a:off x="209160" y="3026520"/>
            <a:ext cx="36817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¿Qué es lo más importante que he aprendido?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234" name="CustomShape 4"/>
          <p:cNvSpPr/>
          <p:nvPr/>
        </p:nvSpPr>
        <p:spPr>
          <a:xfrm>
            <a:off x="870480" y="1233360"/>
            <a:ext cx="33220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Paso 4: ¿Qué he aprendido?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35" name="CustomShape 5"/>
          <p:cNvSpPr/>
          <p:nvPr/>
        </p:nvSpPr>
        <p:spPr>
          <a:xfrm>
            <a:off x="260640" y="4981680"/>
            <a:ext cx="6990480" cy="4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¿En qué otras situaciones o momentos puedo usar esto que he considerado importante? Pon ejemplos de tu vida diaria.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318600" y="7319520"/>
            <a:ext cx="603468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2f5597"/>
                </a:solidFill>
                <a:latin typeface="Atkinson Hyperlegible"/>
                <a:ea typeface="DejaVu Sans"/>
              </a:rPr>
              <a:t>¿Qué es lo que más me ha gustado de todas las cosas que me han propuesto?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237" name="CustomShape 1"/>
          <p:cNvSpPr/>
          <p:nvPr/>
        </p:nvSpPr>
        <p:spPr>
          <a:xfrm>
            <a:off x="1627560" y="1650240"/>
            <a:ext cx="5592600" cy="118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2"/>
          <p:cNvSpPr/>
          <p:nvPr/>
        </p:nvSpPr>
        <p:spPr>
          <a:xfrm>
            <a:off x="1555920" y="1788840"/>
            <a:ext cx="5592600" cy="88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este último paso te voy a proponer que pienses en qué ha sido lo más importante de todo lo que has aprendido. </a:t>
            </a:r>
            <a:endParaRPr b="0" lang="es-ES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Así podrás usarlo para otros retos que te planteen en el futuro. </a:t>
            </a:r>
            <a:endParaRPr b="0" lang="es-ES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3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Si has llegado hasta aquí es porque eres un gran estratega. </a:t>
            </a:r>
            <a:endParaRPr b="0" lang="es-ES" sz="1300" spc="-1" strike="noStrike">
              <a:latin typeface="Arial"/>
            </a:endParaRPr>
          </a:p>
        </p:txBody>
      </p:sp>
      <p:pic>
        <p:nvPicPr>
          <p:cNvPr id="239" name="Imagen 39" descr=""/>
          <p:cNvPicPr/>
          <p:nvPr/>
        </p:nvPicPr>
        <p:blipFill>
          <a:blip r:embed="rId1"/>
          <a:stretch/>
        </p:blipFill>
        <p:spPr>
          <a:xfrm>
            <a:off x="171000" y="1405800"/>
            <a:ext cx="1789920" cy="1789920"/>
          </a:xfrm>
          <a:prstGeom prst="rect">
            <a:avLst/>
          </a:prstGeom>
          <a:ln w="0">
            <a:noFill/>
          </a:ln>
        </p:spPr>
      </p:pic>
      <p:sp>
        <p:nvSpPr>
          <p:cNvPr id="240" name="CustomShape 12"/>
          <p:cNvSpPr/>
          <p:nvPr/>
        </p:nvSpPr>
        <p:spPr>
          <a:xfrm>
            <a:off x="288720" y="3354480"/>
            <a:ext cx="2159640" cy="1542600"/>
          </a:xfrm>
          <a:prstGeom prst="roundRect">
            <a:avLst>
              <a:gd name="adj" fmla="val 16667"/>
            </a:avLst>
          </a:prstGeom>
          <a:solidFill>
            <a:srgbClr val="f46fdc">
              <a:alpha val="10000"/>
            </a:srgbClr>
          </a:solidFill>
          <a:ln w="19080">
            <a:solidFill>
              <a:srgbClr val="f46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11"/>
          <p:cNvSpPr/>
          <p:nvPr/>
        </p:nvSpPr>
        <p:spPr>
          <a:xfrm>
            <a:off x="311040" y="344484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f46fdc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42" name="CustomShape 12"/>
          <p:cNvSpPr/>
          <p:nvPr/>
        </p:nvSpPr>
        <p:spPr>
          <a:xfrm>
            <a:off x="2675160" y="3354480"/>
            <a:ext cx="2159640" cy="1542600"/>
          </a:xfrm>
          <a:prstGeom prst="roundRect">
            <a:avLst>
              <a:gd name="adj" fmla="val 16667"/>
            </a:avLst>
          </a:prstGeom>
          <a:solidFill>
            <a:srgbClr val="f46fdc">
              <a:alpha val="10000"/>
            </a:srgbClr>
          </a:solidFill>
          <a:ln w="19080">
            <a:solidFill>
              <a:srgbClr val="f46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11"/>
          <p:cNvSpPr/>
          <p:nvPr/>
        </p:nvSpPr>
        <p:spPr>
          <a:xfrm>
            <a:off x="2715120" y="344484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f46fdc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44" name="CustomShape 12"/>
          <p:cNvSpPr/>
          <p:nvPr/>
        </p:nvSpPr>
        <p:spPr>
          <a:xfrm>
            <a:off x="5062320" y="3354480"/>
            <a:ext cx="2159640" cy="1542600"/>
          </a:xfrm>
          <a:prstGeom prst="roundRect">
            <a:avLst>
              <a:gd name="adj" fmla="val 16667"/>
            </a:avLst>
          </a:prstGeom>
          <a:solidFill>
            <a:srgbClr val="f46fdc">
              <a:alpha val="10000"/>
            </a:srgbClr>
          </a:solidFill>
          <a:ln w="19080">
            <a:solidFill>
              <a:srgbClr val="f46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11"/>
          <p:cNvSpPr/>
          <p:nvPr/>
        </p:nvSpPr>
        <p:spPr>
          <a:xfrm>
            <a:off x="5111280" y="344484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f46fdc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46" name="CustomShape 6"/>
          <p:cNvSpPr/>
          <p:nvPr/>
        </p:nvSpPr>
        <p:spPr>
          <a:xfrm>
            <a:off x="5864400" y="3134880"/>
            <a:ext cx="1335240" cy="303120"/>
          </a:xfrm>
          <a:prstGeom prst="rect">
            <a:avLst/>
          </a:prstGeom>
          <a:solidFill>
            <a:srgbClr val="f46f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Aprendizaje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47" name="CustomShape 12"/>
          <p:cNvSpPr/>
          <p:nvPr/>
        </p:nvSpPr>
        <p:spPr>
          <a:xfrm>
            <a:off x="288720" y="5546520"/>
            <a:ext cx="2159640" cy="16477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11"/>
          <p:cNvSpPr/>
          <p:nvPr/>
        </p:nvSpPr>
        <p:spPr>
          <a:xfrm>
            <a:off x="311040" y="563688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8faadc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49" name="CustomShape 12"/>
          <p:cNvSpPr/>
          <p:nvPr/>
        </p:nvSpPr>
        <p:spPr>
          <a:xfrm>
            <a:off x="2675160" y="5546520"/>
            <a:ext cx="2159640" cy="16477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1"/>
          <p:cNvSpPr/>
          <p:nvPr/>
        </p:nvSpPr>
        <p:spPr>
          <a:xfrm>
            <a:off x="2715120" y="563688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8faadc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51" name="CustomShape 12"/>
          <p:cNvSpPr/>
          <p:nvPr/>
        </p:nvSpPr>
        <p:spPr>
          <a:xfrm>
            <a:off x="5062320" y="5546520"/>
            <a:ext cx="2159640" cy="16477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11"/>
          <p:cNvSpPr/>
          <p:nvPr/>
        </p:nvSpPr>
        <p:spPr>
          <a:xfrm>
            <a:off x="5111280" y="563688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8faadc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6158160" y="5328360"/>
            <a:ext cx="932760" cy="303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Futuro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54" name="CustomShape 12"/>
          <p:cNvSpPr/>
          <p:nvPr/>
        </p:nvSpPr>
        <p:spPr>
          <a:xfrm>
            <a:off x="288720" y="7813800"/>
            <a:ext cx="2159640" cy="164772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  <a:alpha val="10000"/>
            </a:schemeClr>
          </a:solidFill>
          <a:ln w="19080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11"/>
          <p:cNvSpPr/>
          <p:nvPr/>
        </p:nvSpPr>
        <p:spPr>
          <a:xfrm>
            <a:off x="311040" y="790416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c55a11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56" name="CustomShape 12"/>
          <p:cNvSpPr/>
          <p:nvPr/>
        </p:nvSpPr>
        <p:spPr>
          <a:xfrm>
            <a:off x="2675160" y="7813800"/>
            <a:ext cx="2159640" cy="164772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  <a:alpha val="10000"/>
            </a:schemeClr>
          </a:solidFill>
          <a:ln w="19080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11"/>
          <p:cNvSpPr/>
          <p:nvPr/>
        </p:nvSpPr>
        <p:spPr>
          <a:xfrm>
            <a:off x="2715120" y="790416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c55a11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58" name="CustomShape 12"/>
          <p:cNvSpPr/>
          <p:nvPr/>
        </p:nvSpPr>
        <p:spPr>
          <a:xfrm>
            <a:off x="5062320" y="7813800"/>
            <a:ext cx="2159640" cy="164772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  <a:alpha val="10000"/>
            </a:schemeClr>
          </a:solidFill>
          <a:ln w="19080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11"/>
          <p:cNvSpPr/>
          <p:nvPr/>
        </p:nvSpPr>
        <p:spPr>
          <a:xfrm>
            <a:off x="5111280" y="790416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c55a11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60" name="CustomShape 12"/>
          <p:cNvSpPr/>
          <p:nvPr/>
        </p:nvSpPr>
        <p:spPr>
          <a:xfrm>
            <a:off x="304560" y="9563400"/>
            <a:ext cx="6950160" cy="5482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pic>
        <p:nvPicPr>
          <p:cNvPr id="261" name="Imagen 64" descr=""/>
          <p:cNvPicPr/>
          <p:nvPr/>
        </p:nvPicPr>
        <p:blipFill>
          <a:blip r:embed="rId2"/>
          <a:stretch/>
        </p:blipFill>
        <p:spPr>
          <a:xfrm>
            <a:off x="216720" y="9552960"/>
            <a:ext cx="1036800" cy="1036800"/>
          </a:xfrm>
          <a:prstGeom prst="rect">
            <a:avLst/>
          </a:prstGeom>
          <a:ln w="0">
            <a:noFill/>
          </a:ln>
        </p:spPr>
      </p:pic>
      <p:sp>
        <p:nvSpPr>
          <p:cNvPr id="262" name="CustomShape 6"/>
          <p:cNvSpPr/>
          <p:nvPr/>
        </p:nvSpPr>
        <p:spPr>
          <a:xfrm>
            <a:off x="5979600" y="7595640"/>
            <a:ext cx="1220040" cy="303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ffffff"/>
                </a:solidFill>
                <a:latin typeface="Atkinson Hyperlegible"/>
                <a:ea typeface="DejaVu Sans"/>
              </a:rPr>
              <a:t>Motivación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63" name="CustomShape 1"/>
          <p:cNvSpPr/>
          <p:nvPr/>
        </p:nvSpPr>
        <p:spPr>
          <a:xfrm>
            <a:off x="1155600" y="9612360"/>
            <a:ext cx="6044400" cy="5158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ES" sz="1200" spc="-1" strike="noStrike">
                <a:solidFill>
                  <a:srgbClr val="ffffff"/>
                </a:solidFill>
                <a:latin typeface="Atkinson Hyperlegible"/>
                <a:ea typeface="Calibri"/>
              </a:rPr>
              <a:t>Has conseguido superar los cuatro pasos. Ya eres un Mega Estratega. Solo te falta una pequeña tarea más para conseguir la insignia. </a:t>
            </a:r>
            <a:endParaRPr b="0" lang="es-ES" sz="1200" spc="-1" strike="noStrike">
              <a:latin typeface="Arial"/>
            </a:endParaRPr>
          </a:p>
        </p:txBody>
      </p:sp>
      <p:pic>
        <p:nvPicPr>
          <p:cNvPr id="264" name="Imagen 16" descr=""/>
          <p:cNvPicPr/>
          <p:nvPr/>
        </p:nvPicPr>
        <p:blipFill>
          <a:blip r:embed="rId3"/>
          <a:stretch/>
        </p:blipFill>
        <p:spPr>
          <a:xfrm>
            <a:off x="6468120" y="10247400"/>
            <a:ext cx="786240" cy="290880"/>
          </a:xfrm>
          <a:prstGeom prst="rect">
            <a:avLst/>
          </a:prstGeom>
          <a:ln w="0">
            <a:noFill/>
          </a:ln>
        </p:spPr>
      </p:pic>
      <p:pic>
        <p:nvPicPr>
          <p:cNvPr id="265" name="Imagen 66" descr=""/>
          <p:cNvPicPr/>
          <p:nvPr/>
        </p:nvPicPr>
        <p:blipFill>
          <a:blip r:embed="rId4"/>
          <a:stretch/>
        </p:blipFill>
        <p:spPr>
          <a:xfrm>
            <a:off x="2153520" y="10101240"/>
            <a:ext cx="4317120" cy="532800"/>
          </a:xfrm>
          <a:prstGeom prst="rect">
            <a:avLst/>
          </a:prstGeom>
          <a:ln w="0">
            <a:noFill/>
          </a:ln>
        </p:spPr>
      </p:pic>
      <p:sp>
        <p:nvSpPr>
          <p:cNvPr id="266" name="Rectángulo 67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268" name="Imagen 69" descr=""/>
          <p:cNvPicPr/>
          <p:nvPr/>
        </p:nvPicPr>
        <p:blipFill>
          <a:blip r:embed="rId5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269" name="Imagen 70" descr=""/>
          <p:cNvPicPr/>
          <p:nvPr/>
        </p:nvPicPr>
        <p:blipFill>
          <a:blip r:embed="rId6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pic>
        <p:nvPicPr>
          <p:cNvPr id="270" name="" descr=""/>
          <p:cNvPicPr/>
          <p:nvPr/>
        </p:nvPicPr>
        <p:blipFill>
          <a:blip r:embed="rId7"/>
          <a:stretch/>
        </p:blipFill>
        <p:spPr>
          <a:xfrm>
            <a:off x="320760" y="1083600"/>
            <a:ext cx="568440" cy="56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2"/>
          <p:cNvSpPr/>
          <p:nvPr/>
        </p:nvSpPr>
        <p:spPr>
          <a:xfrm>
            <a:off x="304560" y="9563400"/>
            <a:ext cx="6950160" cy="548280"/>
          </a:xfrm>
          <a:prstGeom prst="roundRect">
            <a:avLst>
              <a:gd name="adj" fmla="val 16667"/>
            </a:avLst>
          </a:prstGeom>
          <a:solidFill>
            <a:srgbClr val="7030a0">
              <a:alpha val="45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7030a0"/>
                </a:solidFill>
                <a:latin typeface="Arial"/>
                <a:ea typeface="DejaVu Sans"/>
              </a:rPr>
              <a:t>  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264600" y="7884360"/>
            <a:ext cx="7029720" cy="149004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4"/>
          <p:cNvSpPr/>
          <p:nvPr/>
        </p:nvSpPr>
        <p:spPr>
          <a:xfrm>
            <a:off x="264600" y="4187160"/>
            <a:ext cx="7036200" cy="122616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1"/>
          <p:cNvSpPr/>
          <p:nvPr/>
        </p:nvSpPr>
        <p:spPr>
          <a:xfrm>
            <a:off x="54360" y="1310400"/>
            <a:ext cx="5511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Estrategia para aprender trabajada en el RETO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903600" y="9629280"/>
            <a:ext cx="6316560" cy="3405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ES" sz="1200" spc="-1" strike="noStrike">
                <a:solidFill>
                  <a:srgbClr val="ffffff"/>
                </a:solidFill>
                <a:latin typeface="Atkinson Hyperlegible"/>
                <a:ea typeface="Calibri"/>
              </a:rPr>
              <a:t>Lo lograste. Has ganado una nueva insignia que te acreditará como Mega Estratega del Aprendizaje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276" name="CustomShape 4"/>
          <p:cNvSpPr/>
          <p:nvPr/>
        </p:nvSpPr>
        <p:spPr>
          <a:xfrm>
            <a:off x="173160" y="3389760"/>
            <a:ext cx="7149240" cy="70776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CustomShape 5"/>
          <p:cNvSpPr/>
          <p:nvPr/>
        </p:nvSpPr>
        <p:spPr>
          <a:xfrm>
            <a:off x="304200" y="3422520"/>
            <a:ext cx="46080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¿Qué nueva estrategia he aprendido en este REA?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78" name="CustomShape 7"/>
          <p:cNvSpPr/>
          <p:nvPr/>
        </p:nvSpPr>
        <p:spPr>
          <a:xfrm>
            <a:off x="304200" y="4204080"/>
            <a:ext cx="67370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Explico con mis palabras en qué consiste esta estrategia de aprendizaje. 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79" name="CustomShape 9"/>
          <p:cNvSpPr/>
          <p:nvPr/>
        </p:nvSpPr>
        <p:spPr>
          <a:xfrm>
            <a:off x="222480" y="7888320"/>
            <a:ext cx="565380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¿Qué es lo que me ha resultado más difícil de esta estrategia?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80" name="CustomShape 16"/>
          <p:cNvSpPr/>
          <p:nvPr/>
        </p:nvSpPr>
        <p:spPr>
          <a:xfrm>
            <a:off x="304200" y="5543640"/>
            <a:ext cx="46080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¿Cómo me ha ayudado a resolver la actividad…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81" name="CustomShape 1"/>
          <p:cNvSpPr/>
          <p:nvPr/>
        </p:nvSpPr>
        <p:spPr>
          <a:xfrm>
            <a:off x="1790640" y="1744560"/>
            <a:ext cx="5531760" cy="1514880"/>
          </a:xfrm>
          <a:prstGeom prst="roundRect">
            <a:avLst>
              <a:gd name="adj" fmla="val 16667"/>
            </a:avLst>
          </a:prstGeom>
          <a:solidFill>
            <a:srgbClr val="7030a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2"/>
          <p:cNvSpPr/>
          <p:nvPr/>
        </p:nvSpPr>
        <p:spPr>
          <a:xfrm>
            <a:off x="1883520" y="1845720"/>
            <a:ext cx="5336640" cy="13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En el transcurso de este desafío has tenido que poner en juego una estrategia para aprender. Clavis te ha ofrecido ayuda para aprender a aplicarla.</a:t>
            </a: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Un buen estratega debe conocer las estrategias, pero también debe pensar en ellas para poder usarlas en desafíos futuros. Te propongo que contestes a estas preguntas que solo un Mega Estratega puede responder.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283" name="CustomShape 12"/>
          <p:cNvSpPr/>
          <p:nvPr/>
        </p:nvSpPr>
        <p:spPr>
          <a:xfrm>
            <a:off x="258120" y="6004080"/>
            <a:ext cx="2159640" cy="164772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11"/>
          <p:cNvSpPr/>
          <p:nvPr/>
        </p:nvSpPr>
        <p:spPr>
          <a:xfrm>
            <a:off x="311040" y="6094800"/>
            <a:ext cx="10519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85" name="CustomShape 12"/>
          <p:cNvSpPr/>
          <p:nvPr/>
        </p:nvSpPr>
        <p:spPr>
          <a:xfrm>
            <a:off x="2699640" y="6004080"/>
            <a:ext cx="2159640" cy="164772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11"/>
          <p:cNvSpPr/>
          <p:nvPr/>
        </p:nvSpPr>
        <p:spPr>
          <a:xfrm>
            <a:off x="2752560" y="6094800"/>
            <a:ext cx="95760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287" name="CustomShape 12"/>
          <p:cNvSpPr/>
          <p:nvPr/>
        </p:nvSpPr>
        <p:spPr>
          <a:xfrm>
            <a:off x="5141160" y="6004080"/>
            <a:ext cx="2159640" cy="164772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11"/>
          <p:cNvSpPr/>
          <p:nvPr/>
        </p:nvSpPr>
        <p:spPr>
          <a:xfrm>
            <a:off x="5194080" y="6094800"/>
            <a:ext cx="9892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7030a0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289" name="Imagen 16" descr=""/>
          <p:cNvPicPr/>
          <p:nvPr/>
        </p:nvPicPr>
        <p:blipFill>
          <a:blip r:embed="rId1"/>
          <a:stretch/>
        </p:blipFill>
        <p:spPr>
          <a:xfrm>
            <a:off x="6468480" y="10218240"/>
            <a:ext cx="786240" cy="290880"/>
          </a:xfrm>
          <a:prstGeom prst="rect">
            <a:avLst/>
          </a:prstGeom>
          <a:ln w="0">
            <a:noFill/>
          </a:ln>
        </p:spPr>
      </p:pic>
      <p:pic>
        <p:nvPicPr>
          <p:cNvPr id="290" name="Imagen 40" descr=""/>
          <p:cNvPicPr/>
          <p:nvPr/>
        </p:nvPicPr>
        <p:blipFill>
          <a:blip r:embed="rId2"/>
          <a:stretch/>
        </p:blipFill>
        <p:spPr>
          <a:xfrm>
            <a:off x="2153880" y="10071720"/>
            <a:ext cx="4317120" cy="532800"/>
          </a:xfrm>
          <a:prstGeom prst="rect">
            <a:avLst/>
          </a:prstGeom>
          <a:ln w="0">
            <a:noFill/>
          </a:ln>
        </p:spPr>
      </p:pic>
      <p:pic>
        <p:nvPicPr>
          <p:cNvPr id="291" name="Imagen 41" descr=""/>
          <p:cNvPicPr/>
          <p:nvPr/>
        </p:nvPicPr>
        <p:blipFill>
          <a:blip r:embed="rId3"/>
          <a:stretch/>
        </p:blipFill>
        <p:spPr>
          <a:xfrm>
            <a:off x="69120" y="9469080"/>
            <a:ext cx="1105920" cy="1105920"/>
          </a:xfrm>
          <a:prstGeom prst="rect">
            <a:avLst/>
          </a:prstGeom>
          <a:ln w="0">
            <a:noFill/>
          </a:ln>
        </p:spPr>
      </p:pic>
      <p:sp>
        <p:nvSpPr>
          <p:cNvPr id="292" name="Rectángulo 43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294" name="Imagen 45" descr=""/>
          <p:cNvPicPr/>
          <p:nvPr/>
        </p:nvPicPr>
        <p:blipFill>
          <a:blip r:embed="rId4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295" name="Imagen 46" descr=""/>
          <p:cNvPicPr/>
          <p:nvPr/>
        </p:nvPicPr>
        <p:blipFill>
          <a:blip r:embed="rId5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  <p:pic>
        <p:nvPicPr>
          <p:cNvPr id="296" name="" descr=""/>
          <p:cNvPicPr/>
          <p:nvPr/>
        </p:nvPicPr>
        <p:blipFill>
          <a:blip r:embed="rId6"/>
          <a:stretch/>
        </p:blipFill>
        <p:spPr>
          <a:xfrm>
            <a:off x="481320" y="1937160"/>
            <a:ext cx="1173600" cy="11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Imagen 2" descr="Logotipo&#10;&#10;Descripción generada automáticamente"/>
          <p:cNvPicPr/>
          <p:nvPr/>
        </p:nvPicPr>
        <p:blipFill>
          <a:blip r:embed="rId1"/>
          <a:stretch/>
        </p:blipFill>
        <p:spPr>
          <a:xfrm>
            <a:off x="963000" y="950760"/>
            <a:ext cx="5400000" cy="5400000"/>
          </a:xfrm>
          <a:prstGeom prst="rect">
            <a:avLst/>
          </a:prstGeom>
          <a:ln w="0">
            <a:noFill/>
          </a:ln>
        </p:spPr>
      </p:pic>
      <p:sp>
        <p:nvSpPr>
          <p:cNvPr id="298" name="CustomShape 10"/>
          <p:cNvSpPr/>
          <p:nvPr/>
        </p:nvSpPr>
        <p:spPr>
          <a:xfrm>
            <a:off x="1740600" y="5354640"/>
            <a:ext cx="4077720" cy="11822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ES" sz="3200" spc="-1" strike="noStrike">
                <a:solidFill>
                  <a:srgbClr val="ff0000"/>
                </a:solidFill>
                <a:latin typeface="Atkinson Hyperlegible"/>
                <a:ea typeface="Calibri"/>
              </a:rPr>
              <a:t>¡Lo lograste!. </a:t>
            </a:r>
            <a:endParaRPr b="0" lang="es-E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0070c0"/>
                </a:solidFill>
                <a:latin typeface="Atkinson Hyperlegible"/>
                <a:ea typeface="Calibri"/>
              </a:rPr>
              <a:t>Has ganado una nueva insignia que te acreditará como Mega Estratega del Aprendizaje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9" name="CustomShape 12"/>
          <p:cNvSpPr/>
          <p:nvPr/>
        </p:nvSpPr>
        <p:spPr>
          <a:xfrm>
            <a:off x="384480" y="7086240"/>
            <a:ext cx="2159640" cy="2590920"/>
          </a:xfrm>
          <a:prstGeom prst="roundRect">
            <a:avLst>
              <a:gd name="adj" fmla="val 16667"/>
            </a:avLst>
          </a:prstGeom>
          <a:solidFill>
            <a:srgbClr val="0070c0">
              <a:alpha val="10000"/>
            </a:srgbClr>
          </a:solidFill>
          <a:ln w="1908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11"/>
          <p:cNvSpPr/>
          <p:nvPr/>
        </p:nvSpPr>
        <p:spPr>
          <a:xfrm>
            <a:off x="406800" y="7176600"/>
            <a:ext cx="11138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70c0"/>
                </a:solidFill>
                <a:latin typeface="Atkinson Hyperlegible"/>
                <a:ea typeface="DejaVu Sans"/>
              </a:rPr>
              <a:t>En Lengua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301" name="CustomShape 12"/>
          <p:cNvSpPr/>
          <p:nvPr/>
        </p:nvSpPr>
        <p:spPr>
          <a:xfrm>
            <a:off x="2770560" y="7086240"/>
            <a:ext cx="2159640" cy="2590920"/>
          </a:xfrm>
          <a:prstGeom prst="roundRect">
            <a:avLst>
              <a:gd name="adj" fmla="val 16667"/>
            </a:avLst>
          </a:prstGeom>
          <a:solidFill>
            <a:srgbClr val="0070c0">
              <a:alpha val="10000"/>
            </a:srgbClr>
          </a:solidFill>
          <a:ln w="1908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11"/>
          <p:cNvSpPr/>
          <p:nvPr/>
        </p:nvSpPr>
        <p:spPr>
          <a:xfrm>
            <a:off x="2810520" y="7176600"/>
            <a:ext cx="9842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70c0"/>
                </a:solidFill>
                <a:latin typeface="Atkinson Hyperlegible"/>
                <a:ea typeface="DejaVu Sans"/>
              </a:rPr>
              <a:t>En Mates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303" name="CustomShape 12"/>
          <p:cNvSpPr/>
          <p:nvPr/>
        </p:nvSpPr>
        <p:spPr>
          <a:xfrm>
            <a:off x="5157720" y="7086240"/>
            <a:ext cx="2159640" cy="2590920"/>
          </a:xfrm>
          <a:prstGeom prst="roundRect">
            <a:avLst>
              <a:gd name="adj" fmla="val 16667"/>
            </a:avLst>
          </a:prstGeom>
          <a:solidFill>
            <a:srgbClr val="0070c0">
              <a:alpha val="10000"/>
            </a:srgbClr>
          </a:solidFill>
          <a:ln w="1908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11"/>
          <p:cNvSpPr/>
          <p:nvPr/>
        </p:nvSpPr>
        <p:spPr>
          <a:xfrm>
            <a:off x="5206680" y="7176600"/>
            <a:ext cx="9979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400" spc="-1" strike="noStrike">
                <a:solidFill>
                  <a:srgbClr val="0070c0"/>
                </a:solidFill>
                <a:latin typeface="Atkinson Hyperlegible"/>
                <a:ea typeface="DejaVu Sans"/>
              </a:rPr>
              <a:t>En Inglés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305" name="Imagen 16" descr=""/>
          <p:cNvPicPr/>
          <p:nvPr/>
        </p:nvPicPr>
        <p:blipFill>
          <a:blip r:embed="rId2"/>
          <a:stretch/>
        </p:blipFill>
        <p:spPr>
          <a:xfrm>
            <a:off x="6468120" y="10247400"/>
            <a:ext cx="786240" cy="290880"/>
          </a:xfrm>
          <a:prstGeom prst="rect">
            <a:avLst/>
          </a:prstGeom>
          <a:ln w="0">
            <a:noFill/>
          </a:ln>
        </p:spPr>
      </p:pic>
      <p:pic>
        <p:nvPicPr>
          <p:cNvPr id="306" name="Imagen 24" descr=""/>
          <p:cNvPicPr/>
          <p:nvPr/>
        </p:nvPicPr>
        <p:blipFill>
          <a:blip r:embed="rId3"/>
          <a:stretch/>
        </p:blipFill>
        <p:spPr>
          <a:xfrm>
            <a:off x="2153520" y="10101240"/>
            <a:ext cx="4317120" cy="532800"/>
          </a:xfrm>
          <a:prstGeom prst="rect">
            <a:avLst/>
          </a:prstGeom>
          <a:ln w="0">
            <a:noFill/>
          </a:ln>
        </p:spPr>
      </p:pic>
      <p:sp>
        <p:nvSpPr>
          <p:cNvPr id="307" name="Rectángulo 25"/>
          <p:cNvSpPr/>
          <p:nvPr/>
        </p:nvSpPr>
        <p:spPr>
          <a:xfrm>
            <a:off x="0" y="0"/>
            <a:ext cx="7558920" cy="104724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CustomShape 20"/>
          <p:cNvSpPr/>
          <p:nvPr/>
        </p:nvSpPr>
        <p:spPr>
          <a:xfrm>
            <a:off x="1321200" y="450720"/>
            <a:ext cx="4707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309" name="Imagen 27" descr=""/>
          <p:cNvPicPr/>
          <p:nvPr/>
        </p:nvPicPr>
        <p:blipFill>
          <a:blip r:embed="rId4"/>
          <a:stretch/>
        </p:blipFill>
        <p:spPr>
          <a:xfrm>
            <a:off x="264600" y="305280"/>
            <a:ext cx="1204560" cy="596520"/>
          </a:xfrm>
          <a:prstGeom prst="rect">
            <a:avLst/>
          </a:prstGeom>
          <a:ln w="0">
            <a:noFill/>
          </a:ln>
        </p:spPr>
      </p:pic>
      <p:pic>
        <p:nvPicPr>
          <p:cNvPr id="310" name="Imagen 28" descr=""/>
          <p:cNvPicPr/>
          <p:nvPr/>
        </p:nvPicPr>
        <p:blipFill>
          <a:blip r:embed="rId5"/>
          <a:stretch/>
        </p:blipFill>
        <p:spPr>
          <a:xfrm>
            <a:off x="5860080" y="145800"/>
            <a:ext cx="1434240" cy="710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3191</TotalTime>
  <Application>LibreOffice/7.1.6.2$Windows_X86_64 LibreOffice_project/0e133318fcee89abacd6a7d077e292f1145735c3</Application>
  <AppVersion>15.0000</AppVersion>
  <Words>1091</Words>
  <Paragraphs>132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2021-07-21T04:35:43Z</dcterms:created>
  <dc:creator>antonio Márquez Ordóñez</dc:creator>
  <dc:description/>
  <dc:language>es-ES</dc:language>
  <cp:lastModifiedBy/>
  <dcterms:modified xsi:type="dcterms:W3CDTF">2022-01-10T12:53:31Z</dcterms:modified>
  <cp:revision>33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8</vt:i4>
  </property>
</Properties>
</file>