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media/image28.png" ContentType="image/png"/>
  <Override PartName="/ppt/media/image1.jpeg" ContentType="image/jpeg"/>
  <Override PartName="/ppt/media/image46.png" ContentType="image/png"/>
  <Override PartName="/ppt/media/image2.wmf" ContentType="image/x-wmf"/>
  <Override PartName="/ppt/media/image3.png" ContentType="image/png"/>
  <Override PartName="/ppt/media/image4.png" ContentType="image/png"/>
  <Override PartName="/ppt/media/image16.wmf" ContentType="image/x-wmf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jpeg" ContentType="image/jpeg"/>
  <Override PartName="/ppt/media/image10.wmf" ContentType="image/x-wmf"/>
  <Override PartName="/ppt/media/image11.png" ContentType="image/png"/>
  <Override PartName="/ppt/media/image12.png" ContentType="image/png"/>
  <Override PartName="/ppt/media/image24.wmf" ContentType="image/x-wmf"/>
  <Override PartName="/ppt/media/image13.png" ContentType="image/png"/>
  <Override PartName="/ppt/media/image14.png" ContentType="image/png"/>
  <Override PartName="/ppt/media/image15.png" ContentType="image/png"/>
  <Override PartName="/ppt/media/image17.png" ContentType="image/png"/>
  <Override PartName="/ppt/media/image18.png" ContentType="image/png"/>
  <Override PartName="/ppt/media/image19.png" ContentType="image/png"/>
  <Override PartName="/ppt/media/image20.png" ContentType="image/png"/>
  <Override PartName="/ppt/media/image21.png" ContentType="image/png"/>
  <Override PartName="/ppt/media/image22.png" ContentType="image/png"/>
  <Override PartName="/ppt/media/image23.png" ContentType="image/png"/>
  <Override PartName="/ppt/media/image25.png" ContentType="image/png"/>
  <Override PartName="/ppt/media/image26.png" ContentType="image/png"/>
  <Override PartName="/ppt/media/image27.png" ContentType="image/png"/>
  <Override PartName="/ppt/media/image39.wmf" ContentType="image/x-wmf"/>
  <Override PartName="/ppt/media/image29.png" ContentType="image/png"/>
  <Override PartName="/ppt/media/image51.wmf" ContentType="image/x-wmf"/>
  <Override PartName="/ppt/media/image30.png" ContentType="image/png"/>
  <Override PartName="/ppt/media/image31.wmf" ContentType="image/x-wmf"/>
  <Override PartName="/ppt/media/image32.png" ContentType="image/png"/>
  <Override PartName="/ppt/media/image44.wmf" ContentType="image/x-wmf"/>
  <Override PartName="/ppt/media/image33.png" ContentType="image/png"/>
  <Override PartName="/ppt/media/image34.png" ContentType="image/png"/>
  <Override PartName="/ppt/media/image35.png" ContentType="image/png"/>
  <Override PartName="/ppt/media/image36.png" ContentType="image/png"/>
  <Override PartName="/ppt/media/image37.png" ContentType="image/png"/>
  <Override PartName="/ppt/media/image38.png" ContentType="image/png"/>
  <Override PartName="/ppt/media/image40.png" ContentType="image/png"/>
  <Override PartName="/ppt/media/image41.png" ContentType="image/png"/>
  <Override PartName="/ppt/media/image42.png" ContentType="image/png"/>
  <Override PartName="/ppt/media/image43.png" ContentType="image/png"/>
  <Override PartName="/ppt/media/image45.png" ContentType="image/png"/>
  <Override PartName="/ppt/media/image47.png" ContentType="image/png"/>
  <Override PartName="/ppt/media/image48.png" ContentType="image/png"/>
  <Override PartName="/ppt/media/image49.png" ContentType="image/png"/>
  <Override PartName="/ppt/media/image50.png" ContentType="image/png"/>
  <Override PartName="/ppt/media/image52.png" ContentType="image/png"/>
  <Override PartName="/ppt/media/image53.png" ContentType="image/png"/>
  <Override PartName="/ppt/media/image54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7559675" cy="10691812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680328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377640" y="5740560"/>
            <a:ext cx="680328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377640" y="5740560"/>
            <a:ext cx="331992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3863880" y="5740560"/>
            <a:ext cx="331992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21902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2677680" y="2501640"/>
            <a:ext cx="21902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978080" y="2501640"/>
            <a:ext cx="21902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377640" y="5740560"/>
            <a:ext cx="21902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2677680" y="5740560"/>
            <a:ext cx="21902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4978080" y="5740560"/>
            <a:ext cx="21902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377640" y="426240"/>
            <a:ext cx="6803280" cy="827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377640" y="5740560"/>
            <a:ext cx="331992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3863880" y="5740560"/>
            <a:ext cx="331992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377640" y="5740560"/>
            <a:ext cx="680328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680328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377640" y="5740560"/>
            <a:ext cx="680328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377640" y="5740560"/>
            <a:ext cx="331992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3863880" y="5740560"/>
            <a:ext cx="331992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21902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2677680" y="2501640"/>
            <a:ext cx="21902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978080" y="2501640"/>
            <a:ext cx="21902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377640" y="5740560"/>
            <a:ext cx="21902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2677680" y="5740560"/>
            <a:ext cx="21902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4978080" y="5740560"/>
            <a:ext cx="219024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77640" y="426240"/>
            <a:ext cx="6803280" cy="8274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377640" y="5740560"/>
            <a:ext cx="331992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3863880" y="5740560"/>
            <a:ext cx="331992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331992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3863880" y="2501640"/>
            <a:ext cx="331992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377640" y="5740560"/>
            <a:ext cx="6803280" cy="295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2920" cy="178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s-ES" sz="1800" spc="-1" strike="noStrike">
                <a:latin typeface="Arial"/>
              </a:rPr>
              <a:t>Pulse para editar el formato del texto de título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6802920" cy="6200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latin typeface="Arial"/>
              </a:rPr>
              <a:t>Pulse para editar el formato de texto del esquema</a:t>
            </a:r>
            <a:endParaRPr b="0" lang="es-ES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latin typeface="Arial"/>
              </a:rPr>
              <a:t>Segundo nivel del esquema</a:t>
            </a:r>
            <a:endParaRPr b="0" lang="es-ES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latin typeface="Arial"/>
              </a:rPr>
              <a:t>Tercer nivel del esquema</a:t>
            </a:r>
            <a:endParaRPr b="0" lang="es-ES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latin typeface="Arial"/>
              </a:rPr>
              <a:t>Cuarto nivel del esquema</a:t>
            </a:r>
            <a:endParaRPr b="0" lang="es-ES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latin typeface="Arial"/>
              </a:rPr>
              <a:t>Quinto nivel del esquema</a:t>
            </a:r>
            <a:endParaRPr b="0" lang="es-ES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latin typeface="Arial"/>
              </a:rPr>
              <a:t>Sexto nivel del esquema</a:t>
            </a:r>
            <a:endParaRPr b="0" lang="es-ES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latin typeface="Arial"/>
              </a:rPr>
              <a:t>Séptimo nivel del esquema</a:t>
            </a:r>
            <a:endParaRPr b="0" lang="es-ES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377640" y="426240"/>
            <a:ext cx="6803280" cy="1784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s-ES" sz="4400" spc="-1" strike="noStrike">
                <a:latin typeface="Arial"/>
              </a:rPr>
              <a:t>Pulse para editar el formato del texto de título</a:t>
            </a:r>
            <a:endParaRPr b="0" lang="es-ES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3200" spc="-1" strike="noStrike">
                <a:latin typeface="Arial"/>
              </a:rPr>
              <a:t>Pulse para editar el formato de texto del esquema</a:t>
            </a:r>
            <a:endParaRPr b="0" lang="es-E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800" spc="-1" strike="noStrike">
                <a:latin typeface="Arial"/>
              </a:rPr>
              <a:t>Segundo nivel del esquema</a:t>
            </a:r>
            <a:endParaRPr b="0" lang="es-E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400" spc="-1" strike="noStrike">
                <a:latin typeface="Arial"/>
              </a:rPr>
              <a:t>Tercer nivel del esquema</a:t>
            </a:r>
            <a:endParaRPr b="0" lang="es-E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000" spc="-1" strike="noStrike">
                <a:latin typeface="Arial"/>
              </a:rPr>
              <a:t>Cuarto nivel del esquema</a:t>
            </a:r>
            <a:endParaRPr b="0" lang="es-E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Quinto nivel del esquema</a:t>
            </a:r>
            <a:endParaRPr b="0" lang="es-E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Sexto nivel del esquema</a:t>
            </a:r>
            <a:endParaRPr b="0" lang="es-E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Séptimo nivel del esquema</a:t>
            </a:r>
            <a:endParaRPr b="0" lang="es-E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wmf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image" Target="../media/image10.wmf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8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6.wmf"/><Relationship Id="rId2" Type="http://schemas.openxmlformats.org/officeDocument/2006/relationships/image" Target="../media/image17.png"/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image" Target="../media/image21.png"/><Relationship Id="rId7" Type="http://schemas.openxmlformats.org/officeDocument/2006/relationships/image" Target="../media/image22.png"/><Relationship Id="rId8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3.png"/><Relationship Id="rId2" Type="http://schemas.openxmlformats.org/officeDocument/2006/relationships/image" Target="../media/image24.wmf"/><Relationship Id="rId3" Type="http://schemas.openxmlformats.org/officeDocument/2006/relationships/image" Target="../media/image25.png"/><Relationship Id="rId4" Type="http://schemas.openxmlformats.org/officeDocument/2006/relationships/image" Target="../media/image26.png"/><Relationship Id="rId5" Type="http://schemas.openxmlformats.org/officeDocument/2006/relationships/image" Target="../media/image27.png"/><Relationship Id="rId6" Type="http://schemas.openxmlformats.org/officeDocument/2006/relationships/image" Target="../media/image28.png"/><Relationship Id="rId7" Type="http://schemas.openxmlformats.org/officeDocument/2006/relationships/image" Target="../media/image29.png"/><Relationship Id="rId8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30.png"/><Relationship Id="rId2" Type="http://schemas.openxmlformats.org/officeDocument/2006/relationships/image" Target="../media/image31.wmf"/><Relationship Id="rId3" Type="http://schemas.openxmlformats.org/officeDocument/2006/relationships/image" Target="../media/image32.png"/><Relationship Id="rId4" Type="http://schemas.openxmlformats.org/officeDocument/2006/relationships/image" Target="../media/image33.png"/><Relationship Id="rId5" Type="http://schemas.openxmlformats.org/officeDocument/2006/relationships/image" Target="../media/image34.png"/><Relationship Id="rId6" Type="http://schemas.openxmlformats.org/officeDocument/2006/relationships/image" Target="../media/image35.png"/><Relationship Id="rId7" Type="http://schemas.openxmlformats.org/officeDocument/2006/relationships/image" Target="../media/image36.png"/><Relationship Id="rId8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37.png"/><Relationship Id="rId2" Type="http://schemas.openxmlformats.org/officeDocument/2006/relationships/image" Target="../media/image38.png"/><Relationship Id="rId3" Type="http://schemas.openxmlformats.org/officeDocument/2006/relationships/image" Target="../media/image39.wmf"/><Relationship Id="rId4" Type="http://schemas.openxmlformats.org/officeDocument/2006/relationships/image" Target="../media/image40.png"/><Relationship Id="rId5" Type="http://schemas.openxmlformats.org/officeDocument/2006/relationships/image" Target="../media/image41.png"/><Relationship Id="rId6" Type="http://schemas.openxmlformats.org/officeDocument/2006/relationships/image" Target="../media/image42.png"/><Relationship Id="rId7" Type="http://schemas.openxmlformats.org/officeDocument/2006/relationships/image" Target="../media/image43.png"/><Relationship Id="rId8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44.wmf"/><Relationship Id="rId2" Type="http://schemas.openxmlformats.org/officeDocument/2006/relationships/image" Target="../media/image45.png"/><Relationship Id="rId3" Type="http://schemas.openxmlformats.org/officeDocument/2006/relationships/image" Target="../media/image46.png"/><Relationship Id="rId4" Type="http://schemas.openxmlformats.org/officeDocument/2006/relationships/image" Target="../media/image47.png"/><Relationship Id="rId5" Type="http://schemas.openxmlformats.org/officeDocument/2006/relationships/image" Target="../media/image48.png"/><Relationship Id="rId6" Type="http://schemas.openxmlformats.org/officeDocument/2006/relationships/image" Target="../media/image49.png"/><Relationship Id="rId7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50.png"/><Relationship Id="rId2" Type="http://schemas.openxmlformats.org/officeDocument/2006/relationships/image" Target="../media/image51.wmf"/><Relationship Id="rId3" Type="http://schemas.openxmlformats.org/officeDocument/2006/relationships/image" Target="../media/image52.png"/><Relationship Id="rId4" Type="http://schemas.openxmlformats.org/officeDocument/2006/relationships/image" Target="../media/image53.png"/><Relationship Id="rId5" Type="http://schemas.openxmlformats.org/officeDocument/2006/relationships/image" Target="../media/image54.png"/><Relationship Id="rId6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ángulo 14"/>
          <p:cNvSpPr/>
          <p:nvPr/>
        </p:nvSpPr>
        <p:spPr>
          <a:xfrm>
            <a:off x="0" y="0"/>
            <a:ext cx="7558920" cy="1047240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7" name="CustomShape 12"/>
          <p:cNvSpPr/>
          <p:nvPr/>
        </p:nvSpPr>
        <p:spPr>
          <a:xfrm>
            <a:off x="264600" y="4578840"/>
            <a:ext cx="2159640" cy="484128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10000"/>
            </a:schemeClr>
          </a:solidFill>
          <a:ln w="19080"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78" name="Imagen 40" descr="Un dibujo de un personaje animado&#10;&#10;Descripción generada automáticamente con confianza baja"/>
          <p:cNvPicPr/>
          <p:nvPr/>
        </p:nvPicPr>
        <p:blipFill>
          <a:blip r:embed="rId1"/>
          <a:stretch/>
        </p:blipFill>
        <p:spPr>
          <a:xfrm>
            <a:off x="1106640" y="2970720"/>
            <a:ext cx="933120" cy="1193040"/>
          </a:xfrm>
          <a:prstGeom prst="rect">
            <a:avLst/>
          </a:prstGeom>
          <a:ln w="0">
            <a:noFill/>
          </a:ln>
        </p:spPr>
      </p:pic>
      <p:sp>
        <p:nvSpPr>
          <p:cNvPr id="79" name="CustomShape 1"/>
          <p:cNvSpPr/>
          <p:nvPr/>
        </p:nvSpPr>
        <p:spPr>
          <a:xfrm>
            <a:off x="1432800" y="1362600"/>
            <a:ext cx="5912280" cy="97524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0" name="CustomShape 2"/>
          <p:cNvSpPr/>
          <p:nvPr/>
        </p:nvSpPr>
        <p:spPr>
          <a:xfrm>
            <a:off x="1551600" y="1425960"/>
            <a:ext cx="6006960" cy="82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2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En este diario trabajarás para aprender a aprender. </a:t>
            </a:r>
            <a:endParaRPr b="0" lang="es-ES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s-ES" sz="12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¿Quieres sacar el estratega que hay en ti?</a:t>
            </a:r>
            <a:endParaRPr b="0" lang="es-ES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s-ES" sz="12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Responde a todas las cuestiones cuando tu profe te lo indique.</a:t>
            </a:r>
            <a:endParaRPr b="0" lang="es-ES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s-ES" sz="12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Si llegas al final del cuestionario conseguirás tu insignia de Mega-Estratega </a:t>
            </a:r>
            <a:endParaRPr b="0" lang="es-ES" sz="1200" spc="-1" strike="noStrike">
              <a:latin typeface="Arial"/>
            </a:endParaRPr>
          </a:p>
        </p:txBody>
      </p:sp>
      <p:sp>
        <p:nvSpPr>
          <p:cNvPr id="81" name="CustomShape 3"/>
          <p:cNvSpPr/>
          <p:nvPr/>
        </p:nvSpPr>
        <p:spPr>
          <a:xfrm>
            <a:off x="851400" y="2625840"/>
            <a:ext cx="4840200" cy="36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800" spc="-1" strike="noStrike">
                <a:solidFill>
                  <a:srgbClr val="2f5597"/>
                </a:solidFill>
                <a:latin typeface="Atkinson Hyperlegible"/>
                <a:ea typeface="DejaVu Sans"/>
              </a:rPr>
              <a:t>Paso 1: Identifico lo que tengo que hacer</a:t>
            </a:r>
            <a:endParaRPr b="0" lang="es-ES" sz="1800" spc="-1" strike="noStrike">
              <a:latin typeface="Arial"/>
            </a:endParaRPr>
          </a:p>
        </p:txBody>
      </p:sp>
      <p:pic>
        <p:nvPicPr>
          <p:cNvPr id="82" name="Imagen 16" descr=""/>
          <p:cNvPicPr/>
          <p:nvPr/>
        </p:nvPicPr>
        <p:blipFill>
          <a:blip r:embed="rId2"/>
          <a:stretch/>
        </p:blipFill>
        <p:spPr>
          <a:xfrm>
            <a:off x="6613920" y="10192680"/>
            <a:ext cx="786240" cy="290880"/>
          </a:xfrm>
          <a:prstGeom prst="rect">
            <a:avLst/>
          </a:prstGeom>
          <a:ln w="0">
            <a:noFill/>
          </a:ln>
        </p:spPr>
      </p:pic>
      <p:sp>
        <p:nvSpPr>
          <p:cNvPr id="83" name="CustomShape 5"/>
          <p:cNvSpPr/>
          <p:nvPr/>
        </p:nvSpPr>
        <p:spPr>
          <a:xfrm>
            <a:off x="212760" y="2463840"/>
            <a:ext cx="7126920" cy="45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4" name="CustomShape 6"/>
          <p:cNvSpPr/>
          <p:nvPr/>
        </p:nvSpPr>
        <p:spPr>
          <a:xfrm>
            <a:off x="264600" y="4230000"/>
            <a:ext cx="708156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2f5597"/>
                </a:solidFill>
                <a:latin typeface="Atkinson Hyperlegible"/>
                <a:ea typeface="DejaVu Sans"/>
              </a:rPr>
              <a:t>¿Qué me están pidiendo que haga?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85" name="CustomShape 7"/>
          <p:cNvSpPr/>
          <p:nvPr/>
        </p:nvSpPr>
        <p:spPr>
          <a:xfrm>
            <a:off x="2179440" y="3128040"/>
            <a:ext cx="5165640" cy="95004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es-ES" sz="13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Cuando comienzas una actividad es muy importante descubrir qué nos están pidiendo que hagamos. Por eso antes tenemos que observar bien la actividad y pensar en ella.            </a:t>
            </a:r>
            <a:endParaRPr b="0" lang="es-ES" sz="1300" spc="-1" strike="noStrike">
              <a:latin typeface="Arial"/>
            </a:endParaRPr>
          </a:p>
        </p:txBody>
      </p:sp>
      <p:sp>
        <p:nvSpPr>
          <p:cNvPr id="86" name="CustomShape 11"/>
          <p:cNvSpPr/>
          <p:nvPr/>
        </p:nvSpPr>
        <p:spPr>
          <a:xfrm>
            <a:off x="286920" y="4669560"/>
            <a:ext cx="111384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2f5597"/>
                </a:solidFill>
                <a:latin typeface="Atkinson Hyperlegible"/>
                <a:ea typeface="DejaVu Sans"/>
              </a:rPr>
              <a:t>En Lengua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87" name="CustomShape 13"/>
          <p:cNvSpPr/>
          <p:nvPr/>
        </p:nvSpPr>
        <p:spPr>
          <a:xfrm>
            <a:off x="2680200" y="4578840"/>
            <a:ext cx="2159640" cy="484128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10000"/>
            </a:schemeClr>
          </a:solidFill>
          <a:ln w="19080"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       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88" name="CustomShape 14"/>
          <p:cNvSpPr/>
          <p:nvPr/>
        </p:nvSpPr>
        <p:spPr>
          <a:xfrm>
            <a:off x="5180040" y="4578840"/>
            <a:ext cx="2159640" cy="484128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10000"/>
            </a:schemeClr>
          </a:solidFill>
          <a:ln w="19080"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9" name="CustomShape 15"/>
          <p:cNvSpPr/>
          <p:nvPr/>
        </p:nvSpPr>
        <p:spPr>
          <a:xfrm>
            <a:off x="2749320" y="4669560"/>
            <a:ext cx="98424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2f5597"/>
                </a:solidFill>
                <a:latin typeface="Atkinson Hyperlegible"/>
                <a:ea typeface="DejaVu Sans"/>
              </a:rPr>
              <a:t>En Mates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90" name="CustomShape 16"/>
          <p:cNvSpPr/>
          <p:nvPr/>
        </p:nvSpPr>
        <p:spPr>
          <a:xfrm>
            <a:off x="5212440" y="4669560"/>
            <a:ext cx="99792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2f5597"/>
                </a:solidFill>
                <a:latin typeface="Atkinson Hyperlegible"/>
                <a:ea typeface="DejaVu Sans"/>
              </a:rPr>
              <a:t>En Inglés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91" name="CustomShape 8"/>
          <p:cNvSpPr/>
          <p:nvPr/>
        </p:nvSpPr>
        <p:spPr>
          <a:xfrm>
            <a:off x="6257520" y="4335120"/>
            <a:ext cx="1082160" cy="302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s-ES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DESCUBRIR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92" name="CustomShape 12"/>
          <p:cNvSpPr/>
          <p:nvPr/>
        </p:nvSpPr>
        <p:spPr>
          <a:xfrm>
            <a:off x="304560" y="9506880"/>
            <a:ext cx="7081560" cy="54828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78000"/>
            </a:schemeClr>
          </a:solidFill>
          <a:ln w="19080"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  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93" name="CuadroTexto 1"/>
          <p:cNvSpPr/>
          <p:nvPr/>
        </p:nvSpPr>
        <p:spPr>
          <a:xfrm>
            <a:off x="584640" y="3475080"/>
            <a:ext cx="183960" cy="368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94" name="Imagen 3" descr=""/>
          <p:cNvPicPr/>
          <p:nvPr/>
        </p:nvPicPr>
        <p:blipFill>
          <a:blip r:embed="rId3"/>
          <a:stretch/>
        </p:blipFill>
        <p:spPr>
          <a:xfrm>
            <a:off x="0" y="9461520"/>
            <a:ext cx="1105920" cy="1105920"/>
          </a:xfrm>
          <a:prstGeom prst="rect">
            <a:avLst/>
          </a:prstGeom>
          <a:ln w="0">
            <a:noFill/>
          </a:ln>
        </p:spPr>
      </p:pic>
      <p:sp>
        <p:nvSpPr>
          <p:cNvPr id="95" name="CustomShape 4"/>
          <p:cNvSpPr/>
          <p:nvPr/>
        </p:nvSpPr>
        <p:spPr>
          <a:xfrm>
            <a:off x="754200" y="9693360"/>
            <a:ext cx="6182280" cy="34056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es-ES" sz="1000" spc="-1" strike="noStrike">
                <a:solidFill>
                  <a:srgbClr val="2f5597"/>
                </a:solidFill>
                <a:latin typeface="Atkinson Hyperlegible"/>
                <a:ea typeface="Calibri"/>
              </a:rPr>
              <a:t>Continua el paso 1 en la página siguiente. Estás avanzando hacia tu insignia de Mega Estratega. </a:t>
            </a:r>
            <a:endParaRPr b="0" lang="es-ES" sz="1000" spc="-1" strike="noStrike">
              <a:latin typeface="Arial"/>
            </a:endParaRPr>
          </a:p>
        </p:txBody>
      </p:sp>
      <p:pic>
        <p:nvPicPr>
          <p:cNvPr id="96" name="Imagen 9" descr=""/>
          <p:cNvPicPr/>
          <p:nvPr/>
        </p:nvPicPr>
        <p:blipFill>
          <a:blip r:embed="rId4"/>
          <a:stretch/>
        </p:blipFill>
        <p:spPr>
          <a:xfrm>
            <a:off x="2230200" y="10033920"/>
            <a:ext cx="4317120" cy="532800"/>
          </a:xfrm>
          <a:prstGeom prst="rect">
            <a:avLst/>
          </a:prstGeom>
          <a:ln w="0">
            <a:noFill/>
          </a:ln>
        </p:spPr>
      </p:pic>
      <p:sp>
        <p:nvSpPr>
          <p:cNvPr id="97" name="CustomShape 20"/>
          <p:cNvSpPr/>
          <p:nvPr/>
        </p:nvSpPr>
        <p:spPr>
          <a:xfrm>
            <a:off x="1321200" y="450720"/>
            <a:ext cx="4707360" cy="333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s-ES" sz="16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Mi diario de aprendizaje nº_____. Curso ____</a:t>
            </a:r>
            <a:endParaRPr b="0" lang="es-ES" sz="1600" spc="-1" strike="noStrike">
              <a:latin typeface="Arial"/>
            </a:endParaRPr>
          </a:p>
        </p:txBody>
      </p:sp>
      <p:pic>
        <p:nvPicPr>
          <p:cNvPr id="98" name="Imagen 11" descr=""/>
          <p:cNvPicPr/>
          <p:nvPr/>
        </p:nvPicPr>
        <p:blipFill>
          <a:blip r:embed="rId5"/>
          <a:stretch/>
        </p:blipFill>
        <p:spPr>
          <a:xfrm>
            <a:off x="264600" y="305280"/>
            <a:ext cx="1204560" cy="596520"/>
          </a:xfrm>
          <a:prstGeom prst="rect">
            <a:avLst/>
          </a:prstGeom>
          <a:ln w="0">
            <a:noFill/>
          </a:ln>
        </p:spPr>
      </p:pic>
      <p:pic>
        <p:nvPicPr>
          <p:cNvPr id="99" name="Imagen 13" descr=""/>
          <p:cNvPicPr/>
          <p:nvPr/>
        </p:nvPicPr>
        <p:blipFill>
          <a:blip r:embed="rId6"/>
          <a:stretch/>
        </p:blipFill>
        <p:spPr>
          <a:xfrm>
            <a:off x="5860080" y="145800"/>
            <a:ext cx="1434240" cy="710640"/>
          </a:xfrm>
          <a:prstGeom prst="rect">
            <a:avLst/>
          </a:prstGeom>
          <a:ln w="0">
            <a:noFill/>
          </a:ln>
        </p:spPr>
      </p:pic>
      <p:pic>
        <p:nvPicPr>
          <p:cNvPr id="100" name="Imagen 16" descr=""/>
          <p:cNvPicPr/>
          <p:nvPr/>
        </p:nvPicPr>
        <p:blipFill>
          <a:blip r:embed="rId7"/>
          <a:stretch/>
        </p:blipFill>
        <p:spPr>
          <a:xfrm>
            <a:off x="-225000" y="653400"/>
            <a:ext cx="2113920" cy="2113920"/>
          </a:xfrm>
          <a:prstGeom prst="rect">
            <a:avLst/>
          </a:prstGeom>
          <a:ln w="0">
            <a:noFill/>
          </a:ln>
        </p:spPr>
      </p:pic>
      <p:pic>
        <p:nvPicPr>
          <p:cNvPr id="101" name="" descr=""/>
          <p:cNvPicPr/>
          <p:nvPr/>
        </p:nvPicPr>
        <p:blipFill>
          <a:blip r:embed="rId8"/>
          <a:stretch/>
        </p:blipFill>
        <p:spPr>
          <a:xfrm>
            <a:off x="248760" y="2559600"/>
            <a:ext cx="568440" cy="564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2"/>
          <p:cNvSpPr/>
          <p:nvPr/>
        </p:nvSpPr>
        <p:spPr>
          <a:xfrm>
            <a:off x="300600" y="9543240"/>
            <a:ext cx="7081560" cy="54828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78000"/>
            </a:schemeClr>
          </a:solidFill>
          <a:ln w="19080"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  </a:t>
            </a:r>
            <a:endParaRPr b="0" lang="es-ES" sz="1800" spc="-1" strike="noStrike">
              <a:latin typeface="Arial"/>
            </a:endParaRPr>
          </a:p>
        </p:txBody>
      </p:sp>
      <p:pic>
        <p:nvPicPr>
          <p:cNvPr id="103" name="Imagen 40" descr="Un dibujo de un personaje animado&#10;&#10;Descripción generada automáticamente con confianza baja"/>
          <p:cNvPicPr/>
          <p:nvPr/>
        </p:nvPicPr>
        <p:blipFill>
          <a:blip r:embed="rId1"/>
          <a:stretch/>
        </p:blipFill>
        <p:spPr>
          <a:xfrm>
            <a:off x="882000" y="1423440"/>
            <a:ext cx="896400" cy="1144080"/>
          </a:xfrm>
          <a:prstGeom prst="rect">
            <a:avLst/>
          </a:prstGeom>
          <a:ln w="0">
            <a:noFill/>
          </a:ln>
        </p:spPr>
      </p:pic>
      <p:sp>
        <p:nvSpPr>
          <p:cNvPr id="104" name="CustomShape 1"/>
          <p:cNvSpPr/>
          <p:nvPr/>
        </p:nvSpPr>
        <p:spPr>
          <a:xfrm>
            <a:off x="851400" y="1220400"/>
            <a:ext cx="4840200" cy="36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800" spc="-1" strike="noStrike">
                <a:solidFill>
                  <a:srgbClr val="2f5597"/>
                </a:solidFill>
                <a:latin typeface="Atkinson Hyperlegible"/>
                <a:ea typeface="DejaVu Sans"/>
              </a:rPr>
              <a:t>Paso 1: Identifico lo que tengo que hacer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754200" y="9657720"/>
            <a:ext cx="6182280" cy="34056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es-ES" sz="1200" spc="-1" strike="noStrike">
                <a:solidFill>
                  <a:srgbClr val="ffffff"/>
                </a:solidFill>
                <a:latin typeface="Atkinson Hyperlegible"/>
                <a:ea typeface="Calibri"/>
              </a:rPr>
              <a:t>¡Bravo! Ya has conseguido superar el primer paso para conseguir tu insignia de Mega Estratega.</a:t>
            </a:r>
            <a:endParaRPr b="0" lang="es-ES" sz="1200" spc="-1" strike="noStrike">
              <a:latin typeface="Arial"/>
            </a:endParaRPr>
          </a:p>
        </p:txBody>
      </p:sp>
      <p:pic>
        <p:nvPicPr>
          <p:cNvPr id="106" name="Imagen 16" descr=""/>
          <p:cNvPicPr/>
          <p:nvPr/>
        </p:nvPicPr>
        <p:blipFill>
          <a:blip r:embed="rId2"/>
          <a:stretch/>
        </p:blipFill>
        <p:spPr>
          <a:xfrm>
            <a:off x="6613920" y="10192680"/>
            <a:ext cx="786240" cy="290880"/>
          </a:xfrm>
          <a:prstGeom prst="rect">
            <a:avLst/>
          </a:prstGeom>
          <a:ln w="0">
            <a:noFill/>
          </a:ln>
        </p:spPr>
      </p:pic>
      <p:sp>
        <p:nvSpPr>
          <p:cNvPr id="107" name="CustomShape 4"/>
          <p:cNvSpPr/>
          <p:nvPr/>
        </p:nvSpPr>
        <p:spPr>
          <a:xfrm>
            <a:off x="329760" y="2516040"/>
            <a:ext cx="6940440" cy="486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3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Pienso en algún momento anterior en el que tuve que hacer algo parecido. </a:t>
            </a:r>
            <a:endParaRPr b="0" lang="es-ES" sz="13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s-ES" sz="13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Anoto lo que recuerdo:  </a:t>
            </a:r>
            <a:endParaRPr b="0" lang="es-ES" sz="1300" spc="-1" strike="noStrike">
              <a:latin typeface="Arial"/>
            </a:endParaRPr>
          </a:p>
        </p:txBody>
      </p:sp>
      <p:sp>
        <p:nvSpPr>
          <p:cNvPr id="108" name="CustomShape 5"/>
          <p:cNvSpPr/>
          <p:nvPr/>
        </p:nvSpPr>
        <p:spPr>
          <a:xfrm>
            <a:off x="360720" y="5127480"/>
            <a:ext cx="7012440" cy="288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3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En aquella ocasión resolví una actividad parecida. ¿Cómo lo hice?</a:t>
            </a:r>
            <a:endParaRPr b="0" lang="es-ES" sz="1300" spc="-1" strike="noStrike">
              <a:latin typeface="Arial"/>
            </a:endParaRPr>
          </a:p>
        </p:txBody>
      </p:sp>
      <p:sp>
        <p:nvSpPr>
          <p:cNvPr id="109" name="CustomShape 8"/>
          <p:cNvSpPr/>
          <p:nvPr/>
        </p:nvSpPr>
        <p:spPr>
          <a:xfrm>
            <a:off x="397800" y="3057120"/>
            <a:ext cx="2159640" cy="1859040"/>
          </a:xfrm>
          <a:prstGeom prst="roundRect">
            <a:avLst>
              <a:gd name="adj" fmla="val 16667"/>
            </a:avLst>
          </a:prstGeom>
          <a:solidFill>
            <a:srgbClr val="7030a0">
              <a:alpha val="10000"/>
            </a:srgbClr>
          </a:solidFill>
          <a:ln w="1908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0" name="CustomShape 9"/>
          <p:cNvSpPr/>
          <p:nvPr/>
        </p:nvSpPr>
        <p:spPr>
          <a:xfrm>
            <a:off x="2760480" y="3049920"/>
            <a:ext cx="2159640" cy="1866240"/>
          </a:xfrm>
          <a:prstGeom prst="roundRect">
            <a:avLst>
              <a:gd name="adj" fmla="val 16667"/>
            </a:avLst>
          </a:prstGeom>
          <a:solidFill>
            <a:srgbClr val="7030a0">
              <a:alpha val="10000"/>
            </a:srgbClr>
          </a:solidFill>
          <a:ln w="1908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10"/>
          <p:cNvSpPr/>
          <p:nvPr/>
        </p:nvSpPr>
        <p:spPr>
          <a:xfrm>
            <a:off x="5176080" y="3049920"/>
            <a:ext cx="2159640" cy="1891440"/>
          </a:xfrm>
          <a:prstGeom prst="roundRect">
            <a:avLst>
              <a:gd name="adj" fmla="val 16667"/>
            </a:avLst>
          </a:prstGeom>
          <a:solidFill>
            <a:srgbClr val="7030a0">
              <a:alpha val="10000"/>
            </a:srgbClr>
          </a:solidFill>
          <a:ln w="1908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11"/>
          <p:cNvSpPr/>
          <p:nvPr/>
        </p:nvSpPr>
        <p:spPr>
          <a:xfrm>
            <a:off x="2829240" y="3079080"/>
            <a:ext cx="98424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En Mates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113" name="CustomShape 12"/>
          <p:cNvSpPr/>
          <p:nvPr/>
        </p:nvSpPr>
        <p:spPr>
          <a:xfrm>
            <a:off x="5240160" y="3086280"/>
            <a:ext cx="99792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En Inglés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114" name="CustomShape 19"/>
          <p:cNvSpPr/>
          <p:nvPr/>
        </p:nvSpPr>
        <p:spPr>
          <a:xfrm>
            <a:off x="365040" y="7656840"/>
            <a:ext cx="21816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2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¿Lo podría aplicar ahora?</a:t>
            </a:r>
            <a:endParaRPr b="0" lang="es-ES" sz="1200" spc="-1" strike="noStrike">
              <a:latin typeface="Arial"/>
            </a:endParaRPr>
          </a:p>
        </p:txBody>
      </p:sp>
      <p:sp>
        <p:nvSpPr>
          <p:cNvPr id="115" name="CustomShape 20"/>
          <p:cNvSpPr/>
          <p:nvPr/>
        </p:nvSpPr>
        <p:spPr>
          <a:xfrm>
            <a:off x="2768760" y="7665840"/>
            <a:ext cx="2181600" cy="485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3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¿Lo podría aplicar ahora?</a:t>
            </a:r>
            <a:endParaRPr b="0" lang="es-ES" sz="1300" spc="-1" strike="noStrike">
              <a:latin typeface="Arial"/>
            </a:endParaRPr>
          </a:p>
        </p:txBody>
      </p:sp>
      <p:sp>
        <p:nvSpPr>
          <p:cNvPr id="116" name="CustomShape 21"/>
          <p:cNvSpPr/>
          <p:nvPr/>
        </p:nvSpPr>
        <p:spPr>
          <a:xfrm>
            <a:off x="5158440" y="7647120"/>
            <a:ext cx="2181600" cy="485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3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¿Lo podría aplicar ahora?</a:t>
            </a:r>
            <a:endParaRPr b="0" lang="es-ES" sz="1300" spc="-1" strike="noStrike">
              <a:latin typeface="Arial"/>
            </a:endParaRPr>
          </a:p>
        </p:txBody>
      </p:sp>
      <p:sp>
        <p:nvSpPr>
          <p:cNvPr id="117" name="CustomShape 9"/>
          <p:cNvSpPr/>
          <p:nvPr/>
        </p:nvSpPr>
        <p:spPr>
          <a:xfrm>
            <a:off x="357480" y="8461800"/>
            <a:ext cx="7081560" cy="486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3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Estoy descubriendo que sí que hice en el pasado actividades similares, ¿cómo las voy a llamar a este tipo de actividades para reconocerlas en un futuro?</a:t>
            </a:r>
            <a:endParaRPr b="0" lang="es-ES" sz="1300" spc="-1" strike="noStrike">
              <a:latin typeface="Arial"/>
            </a:endParaRPr>
          </a:p>
        </p:txBody>
      </p:sp>
      <p:sp>
        <p:nvSpPr>
          <p:cNvPr id="118" name="CustomShape 10"/>
          <p:cNvSpPr/>
          <p:nvPr/>
        </p:nvSpPr>
        <p:spPr>
          <a:xfrm>
            <a:off x="285120" y="8979480"/>
            <a:ext cx="1969200" cy="440280"/>
          </a:xfrm>
          <a:prstGeom prst="horizontalScroll">
            <a:avLst>
              <a:gd name="adj" fmla="val 12500"/>
            </a:avLst>
          </a:prstGeom>
          <a:solidFill>
            <a:srgbClr val="7030a0">
              <a:alpha val="10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9" name="CustomShape 17"/>
          <p:cNvSpPr/>
          <p:nvPr/>
        </p:nvSpPr>
        <p:spPr>
          <a:xfrm>
            <a:off x="2815560" y="8979480"/>
            <a:ext cx="1969200" cy="440280"/>
          </a:xfrm>
          <a:prstGeom prst="horizontalScroll">
            <a:avLst>
              <a:gd name="adj" fmla="val 12500"/>
            </a:avLst>
          </a:prstGeom>
          <a:solidFill>
            <a:srgbClr val="7030a0">
              <a:alpha val="10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0" name="CustomShape 18"/>
          <p:cNvSpPr/>
          <p:nvPr/>
        </p:nvSpPr>
        <p:spPr>
          <a:xfrm>
            <a:off x="5347440" y="8979480"/>
            <a:ext cx="1969200" cy="440280"/>
          </a:xfrm>
          <a:prstGeom prst="horizontalScroll">
            <a:avLst>
              <a:gd name="adj" fmla="val 12500"/>
            </a:avLst>
          </a:prstGeom>
          <a:solidFill>
            <a:srgbClr val="7030a0">
              <a:alpha val="11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1" name="CustomShape 6"/>
          <p:cNvSpPr/>
          <p:nvPr/>
        </p:nvSpPr>
        <p:spPr>
          <a:xfrm>
            <a:off x="6234480" y="2877480"/>
            <a:ext cx="1082160" cy="302760"/>
          </a:xfrm>
          <a:prstGeom prst="rect">
            <a:avLst/>
          </a:prstGeom>
          <a:solidFill>
            <a:srgbClr val="ba8cdc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s-ES" sz="1400" spc="-1" strike="noStrike">
                <a:solidFill>
                  <a:srgbClr val="ffffff"/>
                </a:solidFill>
                <a:latin typeface="Atkinson Hyperlegible"/>
                <a:ea typeface="DejaVu Sans"/>
              </a:rPr>
              <a:t>recordar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122" name="CuadroTexto 37"/>
          <p:cNvSpPr/>
          <p:nvPr/>
        </p:nvSpPr>
        <p:spPr>
          <a:xfrm>
            <a:off x="2340000" y="8132760"/>
            <a:ext cx="2997720" cy="33336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s-ES" sz="1600" spc="-1" strike="noStrike">
                <a:solidFill>
                  <a:srgbClr val="ffffff"/>
                </a:solidFill>
                <a:latin typeface="Atkinson Hyperlegible"/>
                <a:ea typeface="DejaVu Sans"/>
              </a:rPr>
              <a:t>Mis mega-actividades</a:t>
            </a:r>
            <a:endParaRPr b="0" lang="es-ES" sz="1600" spc="-1" strike="noStrike">
              <a:latin typeface="Arial"/>
            </a:endParaRPr>
          </a:p>
        </p:txBody>
      </p:sp>
      <p:sp>
        <p:nvSpPr>
          <p:cNvPr id="123" name="CustomShape 1"/>
          <p:cNvSpPr/>
          <p:nvPr/>
        </p:nvSpPr>
        <p:spPr>
          <a:xfrm>
            <a:off x="1716840" y="1561320"/>
            <a:ext cx="5635440" cy="89280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4" name="CustomShape 2"/>
          <p:cNvSpPr/>
          <p:nvPr/>
        </p:nvSpPr>
        <p:spPr>
          <a:xfrm>
            <a:off x="1781640" y="1661040"/>
            <a:ext cx="5766120" cy="729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Es importante que recuerdes alguna actividad que sea parecida y que hayas resuelto con éxito anteriormente. </a:t>
            </a:r>
            <a:endParaRPr b="0" lang="es-ES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Así sabremos qué tenemos que hacer para poder resolverla. 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125" name="CustomShape 7"/>
          <p:cNvSpPr/>
          <p:nvPr/>
        </p:nvSpPr>
        <p:spPr>
          <a:xfrm>
            <a:off x="479520" y="3104640"/>
            <a:ext cx="111384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En Lengua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126" name="CustomShape 8"/>
          <p:cNvSpPr/>
          <p:nvPr/>
        </p:nvSpPr>
        <p:spPr>
          <a:xfrm>
            <a:off x="397800" y="5687640"/>
            <a:ext cx="2159640" cy="1859040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  <a:alpha val="10000"/>
            </a:schemeClr>
          </a:solidFill>
          <a:ln w="19080">
            <a:solidFill>
              <a:srgbClr val="ffd9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7" name="CustomShape 9"/>
          <p:cNvSpPr/>
          <p:nvPr/>
        </p:nvSpPr>
        <p:spPr>
          <a:xfrm>
            <a:off x="2760480" y="5680440"/>
            <a:ext cx="2159640" cy="1866240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  <a:alpha val="10000"/>
            </a:schemeClr>
          </a:solidFill>
          <a:ln w="19080">
            <a:solidFill>
              <a:srgbClr val="ffd9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8" name="CustomShape 10"/>
          <p:cNvSpPr/>
          <p:nvPr/>
        </p:nvSpPr>
        <p:spPr>
          <a:xfrm>
            <a:off x="5176080" y="5680440"/>
            <a:ext cx="2159640" cy="1891440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  <a:alpha val="10000"/>
            </a:schemeClr>
          </a:solidFill>
          <a:ln w="19080">
            <a:solidFill>
              <a:srgbClr val="ffd9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9" name="CustomShape 11"/>
          <p:cNvSpPr/>
          <p:nvPr/>
        </p:nvSpPr>
        <p:spPr>
          <a:xfrm>
            <a:off x="2829240" y="5709600"/>
            <a:ext cx="98424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En Mates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130" name="CustomShape 12"/>
          <p:cNvSpPr/>
          <p:nvPr/>
        </p:nvSpPr>
        <p:spPr>
          <a:xfrm>
            <a:off x="5240160" y="5717160"/>
            <a:ext cx="99792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En Inglés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131" name="CustomShape 7"/>
          <p:cNvSpPr/>
          <p:nvPr/>
        </p:nvSpPr>
        <p:spPr>
          <a:xfrm>
            <a:off x="479520" y="5735160"/>
            <a:ext cx="111384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En Lengua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132" name="CuadroTexto 36"/>
          <p:cNvSpPr/>
          <p:nvPr/>
        </p:nvSpPr>
        <p:spPr>
          <a:xfrm>
            <a:off x="5748120" y="5423760"/>
            <a:ext cx="1587600" cy="3031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s-ES" sz="14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¿Qué hice bien?</a:t>
            </a:r>
            <a:endParaRPr b="0" lang="es-ES" sz="1400" spc="-1" strike="noStrike">
              <a:latin typeface="Arial"/>
            </a:endParaRPr>
          </a:p>
        </p:txBody>
      </p:sp>
      <p:pic>
        <p:nvPicPr>
          <p:cNvPr id="133" name="Imagen 51" descr=""/>
          <p:cNvPicPr/>
          <p:nvPr/>
        </p:nvPicPr>
        <p:blipFill>
          <a:blip r:embed="rId3"/>
          <a:stretch/>
        </p:blipFill>
        <p:spPr>
          <a:xfrm>
            <a:off x="0" y="9461520"/>
            <a:ext cx="1105920" cy="1105920"/>
          </a:xfrm>
          <a:prstGeom prst="rect">
            <a:avLst/>
          </a:prstGeom>
          <a:ln w="0">
            <a:noFill/>
          </a:ln>
        </p:spPr>
      </p:pic>
      <p:pic>
        <p:nvPicPr>
          <p:cNvPr id="134" name="Imagen 53" descr=""/>
          <p:cNvPicPr/>
          <p:nvPr/>
        </p:nvPicPr>
        <p:blipFill>
          <a:blip r:embed="rId4"/>
          <a:stretch/>
        </p:blipFill>
        <p:spPr>
          <a:xfrm>
            <a:off x="2224440" y="10062000"/>
            <a:ext cx="4317120" cy="532800"/>
          </a:xfrm>
          <a:prstGeom prst="rect">
            <a:avLst/>
          </a:prstGeom>
          <a:ln w="0">
            <a:noFill/>
          </a:ln>
        </p:spPr>
      </p:pic>
      <p:sp>
        <p:nvSpPr>
          <p:cNvPr id="135" name="Rectángulo 55"/>
          <p:cNvSpPr/>
          <p:nvPr/>
        </p:nvSpPr>
        <p:spPr>
          <a:xfrm>
            <a:off x="0" y="0"/>
            <a:ext cx="7558920" cy="1047240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6" name="CustomShape 20"/>
          <p:cNvSpPr/>
          <p:nvPr/>
        </p:nvSpPr>
        <p:spPr>
          <a:xfrm>
            <a:off x="1321200" y="450720"/>
            <a:ext cx="4707360" cy="333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s-ES" sz="16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Mi diario de aprendizaje nº_____. Curso ____</a:t>
            </a:r>
            <a:endParaRPr b="0" lang="es-ES" sz="1600" spc="-1" strike="noStrike">
              <a:latin typeface="Arial"/>
            </a:endParaRPr>
          </a:p>
        </p:txBody>
      </p:sp>
      <p:pic>
        <p:nvPicPr>
          <p:cNvPr id="137" name="Imagen 57" descr=""/>
          <p:cNvPicPr/>
          <p:nvPr/>
        </p:nvPicPr>
        <p:blipFill>
          <a:blip r:embed="rId5"/>
          <a:stretch/>
        </p:blipFill>
        <p:spPr>
          <a:xfrm>
            <a:off x="264600" y="305280"/>
            <a:ext cx="1204560" cy="596520"/>
          </a:xfrm>
          <a:prstGeom prst="rect">
            <a:avLst/>
          </a:prstGeom>
          <a:ln w="0">
            <a:noFill/>
          </a:ln>
        </p:spPr>
      </p:pic>
      <p:pic>
        <p:nvPicPr>
          <p:cNvPr id="138" name="Imagen 58" descr=""/>
          <p:cNvPicPr/>
          <p:nvPr/>
        </p:nvPicPr>
        <p:blipFill>
          <a:blip r:embed="rId6"/>
          <a:stretch/>
        </p:blipFill>
        <p:spPr>
          <a:xfrm>
            <a:off x="5860080" y="145800"/>
            <a:ext cx="1434240" cy="710640"/>
          </a:xfrm>
          <a:prstGeom prst="rect">
            <a:avLst/>
          </a:prstGeom>
          <a:ln w="0">
            <a:noFill/>
          </a:ln>
        </p:spPr>
      </p:pic>
      <p:pic>
        <p:nvPicPr>
          <p:cNvPr id="139" name="" descr=""/>
          <p:cNvPicPr/>
          <p:nvPr/>
        </p:nvPicPr>
        <p:blipFill>
          <a:blip r:embed="rId7"/>
          <a:stretch/>
        </p:blipFill>
        <p:spPr>
          <a:xfrm>
            <a:off x="284760" y="1083600"/>
            <a:ext cx="568440" cy="564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Imagen 16" descr=""/>
          <p:cNvPicPr/>
          <p:nvPr/>
        </p:nvPicPr>
        <p:blipFill>
          <a:blip r:embed="rId1"/>
          <a:stretch/>
        </p:blipFill>
        <p:spPr>
          <a:xfrm>
            <a:off x="6468480" y="10218240"/>
            <a:ext cx="786240" cy="290880"/>
          </a:xfrm>
          <a:prstGeom prst="rect">
            <a:avLst/>
          </a:prstGeom>
          <a:ln w="0">
            <a:noFill/>
          </a:ln>
        </p:spPr>
      </p:pic>
      <p:sp>
        <p:nvSpPr>
          <p:cNvPr id="141" name="CustomShape 3"/>
          <p:cNvSpPr/>
          <p:nvPr/>
        </p:nvSpPr>
        <p:spPr>
          <a:xfrm>
            <a:off x="280080" y="3285360"/>
            <a:ext cx="6953760" cy="486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3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Me acaban de explicar en qué consiste la actividad… Vuelvo al Reto e intento resolverla. ¿Qué es lo que me está siendo más difícil resolver?</a:t>
            </a:r>
            <a:endParaRPr b="0" lang="es-ES" sz="1300" spc="-1" strike="noStrike">
              <a:latin typeface="Arial"/>
            </a:endParaRPr>
          </a:p>
        </p:txBody>
      </p:sp>
      <p:sp>
        <p:nvSpPr>
          <p:cNvPr id="142" name="CustomShape 4"/>
          <p:cNvSpPr/>
          <p:nvPr/>
        </p:nvSpPr>
        <p:spPr>
          <a:xfrm>
            <a:off x="768240" y="1459080"/>
            <a:ext cx="3773160" cy="36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800" spc="-1" strike="noStrike">
                <a:solidFill>
                  <a:srgbClr val="2f5597"/>
                </a:solidFill>
                <a:latin typeface="Atkinson Hyperlegible"/>
                <a:ea typeface="DejaVu Sans"/>
              </a:rPr>
              <a:t>Paso 2: ¿Seré capaz de hacerlo?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143" name="CustomShape 5"/>
          <p:cNvSpPr/>
          <p:nvPr/>
        </p:nvSpPr>
        <p:spPr>
          <a:xfrm>
            <a:off x="147960" y="7139880"/>
            <a:ext cx="5550120" cy="288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3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¿Cómo puedo solucionar este problema? ¿Dónde busco la ayuda?</a:t>
            </a:r>
            <a:endParaRPr b="0" lang="es-ES" sz="1300" spc="-1" strike="noStrike">
              <a:latin typeface="Arial"/>
            </a:endParaRPr>
          </a:p>
        </p:txBody>
      </p:sp>
      <p:sp>
        <p:nvSpPr>
          <p:cNvPr id="144" name="CustomShape 1"/>
          <p:cNvSpPr/>
          <p:nvPr/>
        </p:nvSpPr>
        <p:spPr>
          <a:xfrm>
            <a:off x="1721880" y="2073960"/>
            <a:ext cx="5534640" cy="104220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5" name="CustomShape 2"/>
          <p:cNvSpPr/>
          <p:nvPr/>
        </p:nvSpPr>
        <p:spPr>
          <a:xfrm>
            <a:off x="1721880" y="2129400"/>
            <a:ext cx="5534640" cy="897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ctr">
              <a:lnSpc>
                <a:spcPct val="100000"/>
              </a:lnSpc>
              <a:tabLst>
                <a:tab algn="l" pos="408240"/>
              </a:tabLst>
            </a:pPr>
            <a:r>
              <a:rPr b="1" lang="es-ES" sz="13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Ahora te voy a proponer que pienses en la dificultad que tiene la actividad que te han planteado. Vas a aprender que cuando tengas que resolver cualquier actividad es importante conocer cuáles son tus dificultades y así buscar ayuda</a:t>
            </a:r>
            <a:r>
              <a:rPr b="1" lang="es-ES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  <a:endParaRPr b="0" lang="es-ES" sz="1400" spc="-1" strike="noStrike">
              <a:latin typeface="Arial"/>
            </a:endParaRPr>
          </a:p>
        </p:txBody>
      </p:sp>
      <p:pic>
        <p:nvPicPr>
          <p:cNvPr id="146" name="Imagen 2" descr=""/>
          <p:cNvPicPr/>
          <p:nvPr/>
        </p:nvPicPr>
        <p:blipFill>
          <a:blip r:embed="rId2"/>
          <a:stretch/>
        </p:blipFill>
        <p:spPr>
          <a:xfrm>
            <a:off x="236520" y="1666800"/>
            <a:ext cx="1583640" cy="1583640"/>
          </a:xfrm>
          <a:prstGeom prst="rect">
            <a:avLst/>
          </a:prstGeom>
          <a:ln w="0">
            <a:noFill/>
          </a:ln>
        </p:spPr>
      </p:pic>
      <p:sp>
        <p:nvSpPr>
          <p:cNvPr id="147" name="CustomShape 12"/>
          <p:cNvSpPr/>
          <p:nvPr/>
        </p:nvSpPr>
        <p:spPr>
          <a:xfrm>
            <a:off x="321480" y="3860280"/>
            <a:ext cx="2159640" cy="321912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10000"/>
            </a:schemeClr>
          </a:solidFill>
          <a:ln w="19080"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8" name="CustomShape 11"/>
          <p:cNvSpPr/>
          <p:nvPr/>
        </p:nvSpPr>
        <p:spPr>
          <a:xfrm>
            <a:off x="343800" y="3951000"/>
            <a:ext cx="111384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2f5597"/>
                </a:solidFill>
                <a:latin typeface="Atkinson Hyperlegible"/>
                <a:ea typeface="DejaVu Sans"/>
              </a:rPr>
              <a:t>En Lengua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149" name="CustomShape 12"/>
          <p:cNvSpPr/>
          <p:nvPr/>
        </p:nvSpPr>
        <p:spPr>
          <a:xfrm>
            <a:off x="2707920" y="3860280"/>
            <a:ext cx="2159640" cy="321912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10000"/>
            </a:schemeClr>
          </a:solidFill>
          <a:ln w="19080"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0" name="CustomShape 11"/>
          <p:cNvSpPr/>
          <p:nvPr/>
        </p:nvSpPr>
        <p:spPr>
          <a:xfrm>
            <a:off x="2747880" y="3951000"/>
            <a:ext cx="98424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2f5597"/>
                </a:solidFill>
                <a:latin typeface="Atkinson Hyperlegible"/>
                <a:ea typeface="DejaVu Sans"/>
              </a:rPr>
              <a:t>En Mates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151" name="CustomShape 12"/>
          <p:cNvSpPr/>
          <p:nvPr/>
        </p:nvSpPr>
        <p:spPr>
          <a:xfrm>
            <a:off x="5095080" y="3860280"/>
            <a:ext cx="2159640" cy="321912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10000"/>
            </a:schemeClr>
          </a:solidFill>
          <a:ln w="19080"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2" name="CustomShape 11"/>
          <p:cNvSpPr/>
          <p:nvPr/>
        </p:nvSpPr>
        <p:spPr>
          <a:xfrm>
            <a:off x="5144040" y="3951000"/>
            <a:ext cx="99792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2f5597"/>
                </a:solidFill>
                <a:latin typeface="Atkinson Hyperlegible"/>
                <a:ea typeface="DejaVu Sans"/>
              </a:rPr>
              <a:t>En Inglés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153" name="CustomShape 12"/>
          <p:cNvSpPr/>
          <p:nvPr/>
        </p:nvSpPr>
        <p:spPr>
          <a:xfrm>
            <a:off x="321480" y="7482960"/>
            <a:ext cx="2159640" cy="193356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10000"/>
            </a:schemeClr>
          </a:solidFill>
          <a:ln w="19080"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4" name="CustomShape 11"/>
          <p:cNvSpPr/>
          <p:nvPr/>
        </p:nvSpPr>
        <p:spPr>
          <a:xfrm>
            <a:off x="343800" y="7573680"/>
            <a:ext cx="111384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2f5597"/>
                </a:solidFill>
                <a:latin typeface="Atkinson Hyperlegible"/>
                <a:ea typeface="DejaVu Sans"/>
              </a:rPr>
              <a:t>En Lengua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155" name="CustomShape 12"/>
          <p:cNvSpPr/>
          <p:nvPr/>
        </p:nvSpPr>
        <p:spPr>
          <a:xfrm>
            <a:off x="2707920" y="7482960"/>
            <a:ext cx="2159640" cy="193356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10000"/>
            </a:schemeClr>
          </a:solidFill>
          <a:ln w="19080"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6" name="CustomShape 11"/>
          <p:cNvSpPr/>
          <p:nvPr/>
        </p:nvSpPr>
        <p:spPr>
          <a:xfrm>
            <a:off x="2747880" y="7573680"/>
            <a:ext cx="98424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2f5597"/>
                </a:solidFill>
                <a:latin typeface="Atkinson Hyperlegible"/>
                <a:ea typeface="DejaVu Sans"/>
              </a:rPr>
              <a:t>En Mates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157" name="CustomShape 12"/>
          <p:cNvSpPr/>
          <p:nvPr/>
        </p:nvSpPr>
        <p:spPr>
          <a:xfrm>
            <a:off x="5095080" y="7482960"/>
            <a:ext cx="2159640" cy="193356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10000"/>
            </a:schemeClr>
          </a:solidFill>
          <a:ln w="19080"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8" name="CustomShape 11"/>
          <p:cNvSpPr/>
          <p:nvPr/>
        </p:nvSpPr>
        <p:spPr>
          <a:xfrm>
            <a:off x="5144040" y="7573680"/>
            <a:ext cx="99792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2f5597"/>
                </a:solidFill>
                <a:latin typeface="Atkinson Hyperlegible"/>
                <a:ea typeface="DejaVu Sans"/>
              </a:rPr>
              <a:t>En Inglés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159" name="CustomShape 12"/>
          <p:cNvSpPr/>
          <p:nvPr/>
        </p:nvSpPr>
        <p:spPr>
          <a:xfrm>
            <a:off x="304560" y="9573840"/>
            <a:ext cx="6950160" cy="54828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78000"/>
            </a:schemeClr>
          </a:solidFill>
          <a:ln w="19080"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  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160" name="CustomShape 1"/>
          <p:cNvSpPr/>
          <p:nvPr/>
        </p:nvSpPr>
        <p:spPr>
          <a:xfrm>
            <a:off x="754200" y="9657720"/>
            <a:ext cx="6182280" cy="34056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1" lang="es-ES" sz="1200" spc="-1" strike="noStrike">
                <a:solidFill>
                  <a:srgbClr val="ffffff"/>
                </a:solidFill>
                <a:latin typeface="Atkinson Hyperlegible"/>
                <a:ea typeface="Calibri"/>
              </a:rPr>
              <a:t>Continua el paso 2 en la página siguiente. Estás avanzando hacia tu insignia de Mega Estratega. </a:t>
            </a:r>
            <a:endParaRPr b="0" lang="es-ES" sz="1200" spc="-1" strike="noStrike">
              <a:latin typeface="Arial"/>
            </a:endParaRPr>
          </a:p>
        </p:txBody>
      </p:sp>
      <p:pic>
        <p:nvPicPr>
          <p:cNvPr id="161" name="Imagen 52" descr=""/>
          <p:cNvPicPr/>
          <p:nvPr/>
        </p:nvPicPr>
        <p:blipFill>
          <a:blip r:embed="rId3"/>
          <a:stretch/>
        </p:blipFill>
        <p:spPr>
          <a:xfrm>
            <a:off x="2153880" y="10071720"/>
            <a:ext cx="4317120" cy="532800"/>
          </a:xfrm>
          <a:prstGeom prst="rect">
            <a:avLst/>
          </a:prstGeom>
          <a:ln w="0">
            <a:noFill/>
          </a:ln>
        </p:spPr>
      </p:pic>
      <p:pic>
        <p:nvPicPr>
          <p:cNvPr id="162" name="Imagen 53" descr=""/>
          <p:cNvPicPr/>
          <p:nvPr/>
        </p:nvPicPr>
        <p:blipFill>
          <a:blip r:embed="rId4"/>
          <a:stretch/>
        </p:blipFill>
        <p:spPr>
          <a:xfrm>
            <a:off x="69120" y="9469080"/>
            <a:ext cx="1105920" cy="1105920"/>
          </a:xfrm>
          <a:prstGeom prst="rect">
            <a:avLst/>
          </a:prstGeom>
          <a:ln w="0">
            <a:noFill/>
          </a:ln>
        </p:spPr>
      </p:pic>
      <p:sp>
        <p:nvSpPr>
          <p:cNvPr id="163" name="CustomShape 6"/>
          <p:cNvSpPr/>
          <p:nvPr/>
        </p:nvSpPr>
        <p:spPr>
          <a:xfrm>
            <a:off x="5940000" y="3692160"/>
            <a:ext cx="1338840" cy="303120"/>
          </a:xfrm>
          <a:prstGeom prst="rect">
            <a:avLst/>
          </a:prstGeom>
          <a:solidFill>
            <a:srgbClr val="ba8cdc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s-ES" sz="1400" spc="-1" strike="noStrike">
                <a:solidFill>
                  <a:srgbClr val="ffffff"/>
                </a:solidFill>
                <a:latin typeface="Atkinson Hyperlegible"/>
                <a:ea typeface="DejaVu Sans"/>
              </a:rPr>
              <a:t>dificultades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164" name="Rectángulo 55"/>
          <p:cNvSpPr/>
          <p:nvPr/>
        </p:nvSpPr>
        <p:spPr>
          <a:xfrm>
            <a:off x="0" y="0"/>
            <a:ext cx="7558920" cy="1047240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5" name="CustomShape 20"/>
          <p:cNvSpPr/>
          <p:nvPr/>
        </p:nvSpPr>
        <p:spPr>
          <a:xfrm>
            <a:off x="1321200" y="450720"/>
            <a:ext cx="4707360" cy="333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s-ES" sz="16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Mi diario de aprendizaje nº_____. Curso ____</a:t>
            </a:r>
            <a:endParaRPr b="0" lang="es-ES" sz="1600" spc="-1" strike="noStrike">
              <a:latin typeface="Arial"/>
            </a:endParaRPr>
          </a:p>
        </p:txBody>
      </p:sp>
      <p:pic>
        <p:nvPicPr>
          <p:cNvPr id="166" name="Imagen 57" descr=""/>
          <p:cNvPicPr/>
          <p:nvPr/>
        </p:nvPicPr>
        <p:blipFill>
          <a:blip r:embed="rId5"/>
          <a:stretch/>
        </p:blipFill>
        <p:spPr>
          <a:xfrm>
            <a:off x="264600" y="305280"/>
            <a:ext cx="1204560" cy="596520"/>
          </a:xfrm>
          <a:prstGeom prst="rect">
            <a:avLst/>
          </a:prstGeom>
          <a:ln w="0">
            <a:noFill/>
          </a:ln>
        </p:spPr>
      </p:pic>
      <p:pic>
        <p:nvPicPr>
          <p:cNvPr id="167" name="Imagen 58" descr=""/>
          <p:cNvPicPr/>
          <p:nvPr/>
        </p:nvPicPr>
        <p:blipFill>
          <a:blip r:embed="rId6"/>
          <a:stretch/>
        </p:blipFill>
        <p:spPr>
          <a:xfrm>
            <a:off x="5860080" y="145800"/>
            <a:ext cx="1434240" cy="710640"/>
          </a:xfrm>
          <a:prstGeom prst="rect">
            <a:avLst/>
          </a:prstGeom>
          <a:ln w="0">
            <a:noFill/>
          </a:ln>
        </p:spPr>
      </p:pic>
      <p:pic>
        <p:nvPicPr>
          <p:cNvPr id="168" name="" descr=""/>
          <p:cNvPicPr/>
          <p:nvPr/>
        </p:nvPicPr>
        <p:blipFill>
          <a:blip r:embed="rId7"/>
          <a:stretch/>
        </p:blipFill>
        <p:spPr>
          <a:xfrm>
            <a:off x="176760" y="1335600"/>
            <a:ext cx="568440" cy="564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Rectángulo 42"/>
          <p:cNvSpPr/>
          <p:nvPr/>
        </p:nvSpPr>
        <p:spPr>
          <a:xfrm>
            <a:off x="0" y="0"/>
            <a:ext cx="7558920" cy="1047240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0" name="CustomShape 12"/>
          <p:cNvSpPr/>
          <p:nvPr/>
        </p:nvSpPr>
        <p:spPr>
          <a:xfrm>
            <a:off x="304560" y="9573840"/>
            <a:ext cx="6950160" cy="54828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78000"/>
            </a:schemeClr>
          </a:solidFill>
          <a:ln w="19080"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  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171" name="CustomShape 1"/>
          <p:cNvSpPr/>
          <p:nvPr/>
        </p:nvSpPr>
        <p:spPr>
          <a:xfrm>
            <a:off x="754200" y="9657720"/>
            <a:ext cx="6182280" cy="34056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1" lang="es-ES" sz="1200" spc="-1" strike="noStrike">
                <a:solidFill>
                  <a:srgbClr val="ffffff"/>
                </a:solidFill>
                <a:latin typeface="Atkinson Hyperlegible"/>
                <a:ea typeface="Calibri"/>
              </a:rPr>
              <a:t>Estás a punto de conseguir tu insignia de Mega Estratega. ¡Ánimo, solo te faltan dos pasos más!</a:t>
            </a:r>
            <a:endParaRPr b="0" lang="es-ES" sz="1200" spc="-1" strike="noStrike">
              <a:latin typeface="Arial"/>
            </a:endParaRPr>
          </a:p>
        </p:txBody>
      </p:sp>
      <p:sp>
        <p:nvSpPr>
          <p:cNvPr id="172" name="CustomShape 3"/>
          <p:cNvSpPr/>
          <p:nvPr/>
        </p:nvSpPr>
        <p:spPr>
          <a:xfrm>
            <a:off x="768240" y="1400400"/>
            <a:ext cx="3773160" cy="36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8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Paso 2: ¿Seré capaz de hacerlo?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173" name="CustomShape 4"/>
          <p:cNvSpPr/>
          <p:nvPr/>
        </p:nvSpPr>
        <p:spPr>
          <a:xfrm>
            <a:off x="199800" y="3586680"/>
            <a:ext cx="524700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¿Qué se me da mejor para poder resolver esta actividad?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174" name="CustomShape 1"/>
          <p:cNvSpPr/>
          <p:nvPr/>
        </p:nvSpPr>
        <p:spPr>
          <a:xfrm>
            <a:off x="1698120" y="2235240"/>
            <a:ext cx="5534640" cy="104220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5" name="CustomShape 2"/>
          <p:cNvSpPr/>
          <p:nvPr/>
        </p:nvSpPr>
        <p:spPr>
          <a:xfrm>
            <a:off x="1698120" y="2290680"/>
            <a:ext cx="5534640" cy="942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s-ES" sz="14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¡Claro que sí! No todo son dificultades. </a:t>
            </a:r>
            <a:endParaRPr b="0" lang="es-ES" sz="1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s-ES" sz="14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También tienes muchas habilidades. Y cuando empiezas una actividad es muy importante recordarlas.</a:t>
            </a:r>
            <a:endParaRPr b="0" lang="es-ES" sz="1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s-ES" sz="14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Te invito a que pienses en ellas</a:t>
            </a:r>
            <a:r>
              <a:rPr b="0" lang="es-ES" sz="1400" spc="-1" strike="noStrike">
                <a:solidFill>
                  <a:srgbClr val="ffffff"/>
                </a:solidFill>
                <a:latin typeface="Atkinson Hyperlegible"/>
                <a:ea typeface="DejaVu Sans"/>
              </a:rPr>
              <a:t>. </a:t>
            </a:r>
            <a:endParaRPr b="0" lang="es-ES" sz="1400" spc="-1" strike="noStrike">
              <a:latin typeface="Arial"/>
            </a:endParaRPr>
          </a:p>
        </p:txBody>
      </p:sp>
      <p:pic>
        <p:nvPicPr>
          <p:cNvPr id="176" name="Imagen 27" descr=""/>
          <p:cNvPicPr/>
          <p:nvPr/>
        </p:nvPicPr>
        <p:blipFill>
          <a:blip r:embed="rId1"/>
          <a:stretch/>
        </p:blipFill>
        <p:spPr>
          <a:xfrm>
            <a:off x="212760" y="1828080"/>
            <a:ext cx="1583640" cy="1583640"/>
          </a:xfrm>
          <a:prstGeom prst="rect">
            <a:avLst/>
          </a:prstGeom>
          <a:ln w="0">
            <a:noFill/>
          </a:ln>
        </p:spPr>
      </p:pic>
      <p:sp>
        <p:nvSpPr>
          <p:cNvPr id="177" name="CustomShape 12"/>
          <p:cNvSpPr/>
          <p:nvPr/>
        </p:nvSpPr>
        <p:spPr>
          <a:xfrm>
            <a:off x="284400" y="4022280"/>
            <a:ext cx="2159640" cy="5268240"/>
          </a:xfrm>
          <a:prstGeom prst="roundRect">
            <a:avLst>
              <a:gd name="adj" fmla="val 16667"/>
            </a:avLst>
          </a:prstGeom>
          <a:solidFill>
            <a:schemeClr val="accent6">
              <a:alpha val="10000"/>
            </a:schemeClr>
          </a:solidFill>
          <a:ln w="19080"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8" name="CustomShape 11"/>
          <p:cNvSpPr/>
          <p:nvPr/>
        </p:nvSpPr>
        <p:spPr>
          <a:xfrm>
            <a:off x="306720" y="4113000"/>
            <a:ext cx="111384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70ad47"/>
                </a:solidFill>
                <a:latin typeface="Atkinson Hyperlegible"/>
                <a:ea typeface="DejaVu Sans"/>
              </a:rPr>
              <a:t>En Lengua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179" name="CustomShape 12"/>
          <p:cNvSpPr/>
          <p:nvPr/>
        </p:nvSpPr>
        <p:spPr>
          <a:xfrm>
            <a:off x="2670840" y="4022280"/>
            <a:ext cx="2159640" cy="5268240"/>
          </a:xfrm>
          <a:prstGeom prst="roundRect">
            <a:avLst>
              <a:gd name="adj" fmla="val 16667"/>
            </a:avLst>
          </a:prstGeom>
          <a:solidFill>
            <a:schemeClr val="accent6">
              <a:alpha val="10000"/>
            </a:schemeClr>
          </a:solidFill>
          <a:ln w="19080"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0" name="CustomShape 11"/>
          <p:cNvSpPr/>
          <p:nvPr/>
        </p:nvSpPr>
        <p:spPr>
          <a:xfrm>
            <a:off x="2710800" y="4113000"/>
            <a:ext cx="98424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70ad47"/>
                </a:solidFill>
                <a:latin typeface="Atkinson Hyperlegible"/>
                <a:ea typeface="DejaVu Sans"/>
              </a:rPr>
              <a:t>En Mates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181" name="CustomShape 12"/>
          <p:cNvSpPr/>
          <p:nvPr/>
        </p:nvSpPr>
        <p:spPr>
          <a:xfrm>
            <a:off x="5058000" y="4022280"/>
            <a:ext cx="2159640" cy="5268240"/>
          </a:xfrm>
          <a:prstGeom prst="roundRect">
            <a:avLst>
              <a:gd name="adj" fmla="val 16667"/>
            </a:avLst>
          </a:prstGeom>
          <a:solidFill>
            <a:schemeClr val="accent6">
              <a:alpha val="10000"/>
            </a:schemeClr>
          </a:solidFill>
          <a:ln w="19080"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2" name="CustomShape 11"/>
          <p:cNvSpPr/>
          <p:nvPr/>
        </p:nvSpPr>
        <p:spPr>
          <a:xfrm>
            <a:off x="5106960" y="4113000"/>
            <a:ext cx="99792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70ad47"/>
                </a:solidFill>
                <a:latin typeface="Atkinson Hyperlegible"/>
                <a:ea typeface="DejaVu Sans"/>
              </a:rPr>
              <a:t>En Inglés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183" name="CustomShape 6"/>
          <p:cNvSpPr/>
          <p:nvPr/>
        </p:nvSpPr>
        <p:spPr>
          <a:xfrm>
            <a:off x="5760000" y="3866760"/>
            <a:ext cx="1481760" cy="3031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s-ES" sz="1400" spc="-1" strike="noStrike">
                <a:solidFill>
                  <a:srgbClr val="ffffff"/>
                </a:solidFill>
                <a:latin typeface="Atkinson Hyperlegible"/>
                <a:ea typeface="DejaVu Sans"/>
              </a:rPr>
              <a:t>Habilidades</a:t>
            </a:r>
            <a:endParaRPr b="0" lang="es-ES" sz="1400" spc="-1" strike="noStrike">
              <a:latin typeface="Arial"/>
            </a:endParaRPr>
          </a:p>
        </p:txBody>
      </p:sp>
      <p:pic>
        <p:nvPicPr>
          <p:cNvPr id="184" name="Imagen 16" descr=""/>
          <p:cNvPicPr/>
          <p:nvPr/>
        </p:nvPicPr>
        <p:blipFill>
          <a:blip r:embed="rId2"/>
          <a:stretch/>
        </p:blipFill>
        <p:spPr>
          <a:xfrm>
            <a:off x="6468480" y="10218240"/>
            <a:ext cx="786240" cy="290880"/>
          </a:xfrm>
          <a:prstGeom prst="rect">
            <a:avLst/>
          </a:prstGeom>
          <a:ln w="0">
            <a:noFill/>
          </a:ln>
        </p:spPr>
      </p:pic>
      <p:pic>
        <p:nvPicPr>
          <p:cNvPr id="185" name="Imagen 39" descr=""/>
          <p:cNvPicPr/>
          <p:nvPr/>
        </p:nvPicPr>
        <p:blipFill>
          <a:blip r:embed="rId3"/>
          <a:stretch/>
        </p:blipFill>
        <p:spPr>
          <a:xfrm>
            <a:off x="2153880" y="10071720"/>
            <a:ext cx="4317120" cy="532800"/>
          </a:xfrm>
          <a:prstGeom prst="rect">
            <a:avLst/>
          </a:prstGeom>
          <a:ln w="0">
            <a:noFill/>
          </a:ln>
        </p:spPr>
      </p:pic>
      <p:pic>
        <p:nvPicPr>
          <p:cNvPr id="186" name="Imagen 41" descr=""/>
          <p:cNvPicPr/>
          <p:nvPr/>
        </p:nvPicPr>
        <p:blipFill>
          <a:blip r:embed="rId4"/>
          <a:stretch/>
        </p:blipFill>
        <p:spPr>
          <a:xfrm>
            <a:off x="69120" y="9469080"/>
            <a:ext cx="1105920" cy="1105920"/>
          </a:xfrm>
          <a:prstGeom prst="rect">
            <a:avLst/>
          </a:prstGeom>
          <a:ln w="0">
            <a:noFill/>
          </a:ln>
        </p:spPr>
      </p:pic>
      <p:sp>
        <p:nvSpPr>
          <p:cNvPr id="187" name="CustomShape 20"/>
          <p:cNvSpPr/>
          <p:nvPr/>
        </p:nvSpPr>
        <p:spPr>
          <a:xfrm>
            <a:off x="1321200" y="450720"/>
            <a:ext cx="4707360" cy="333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s-ES" sz="16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Mi diario de aprendizaje nº_____. Curso ____</a:t>
            </a:r>
            <a:endParaRPr b="0" lang="es-ES" sz="1600" spc="-1" strike="noStrike">
              <a:latin typeface="Arial"/>
            </a:endParaRPr>
          </a:p>
        </p:txBody>
      </p:sp>
      <p:pic>
        <p:nvPicPr>
          <p:cNvPr id="188" name="Imagen 44" descr=""/>
          <p:cNvPicPr/>
          <p:nvPr/>
        </p:nvPicPr>
        <p:blipFill>
          <a:blip r:embed="rId5"/>
          <a:stretch/>
        </p:blipFill>
        <p:spPr>
          <a:xfrm>
            <a:off x="264600" y="305280"/>
            <a:ext cx="1204560" cy="596520"/>
          </a:xfrm>
          <a:prstGeom prst="rect">
            <a:avLst/>
          </a:prstGeom>
          <a:ln w="0">
            <a:noFill/>
          </a:ln>
        </p:spPr>
      </p:pic>
      <p:pic>
        <p:nvPicPr>
          <p:cNvPr id="189" name="Imagen 45" descr=""/>
          <p:cNvPicPr/>
          <p:nvPr/>
        </p:nvPicPr>
        <p:blipFill>
          <a:blip r:embed="rId6"/>
          <a:stretch/>
        </p:blipFill>
        <p:spPr>
          <a:xfrm>
            <a:off x="5860080" y="145800"/>
            <a:ext cx="1434240" cy="710640"/>
          </a:xfrm>
          <a:prstGeom prst="rect">
            <a:avLst/>
          </a:prstGeom>
          <a:ln w="0">
            <a:noFill/>
          </a:ln>
        </p:spPr>
      </p:pic>
      <p:pic>
        <p:nvPicPr>
          <p:cNvPr id="190" name="" descr=""/>
          <p:cNvPicPr/>
          <p:nvPr/>
        </p:nvPicPr>
        <p:blipFill>
          <a:blip r:embed="rId7"/>
          <a:stretch/>
        </p:blipFill>
        <p:spPr>
          <a:xfrm>
            <a:off x="212760" y="1299600"/>
            <a:ext cx="568440" cy="564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2"/>
          <p:cNvSpPr/>
          <p:nvPr/>
        </p:nvSpPr>
        <p:spPr>
          <a:xfrm>
            <a:off x="304560" y="9573840"/>
            <a:ext cx="6950160" cy="54828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78000"/>
            </a:schemeClr>
          </a:solidFill>
          <a:ln w="19080"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  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192" name="CustomShape 1"/>
          <p:cNvSpPr/>
          <p:nvPr/>
        </p:nvSpPr>
        <p:spPr>
          <a:xfrm>
            <a:off x="738720" y="1240920"/>
            <a:ext cx="3613320" cy="36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8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Paso 3: Reviso lo que aprendo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193" name="CustomShape 2"/>
          <p:cNvSpPr/>
          <p:nvPr/>
        </p:nvSpPr>
        <p:spPr>
          <a:xfrm>
            <a:off x="932040" y="9662760"/>
            <a:ext cx="6109560" cy="40824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1" lang="es-ES" sz="1200" spc="-1" strike="noStrike">
                <a:solidFill>
                  <a:srgbClr val="ffffff"/>
                </a:solidFill>
                <a:latin typeface="Atkinson Hyperlegible"/>
                <a:ea typeface="Calibri"/>
              </a:rPr>
              <a:t>Enhorabuena. Estás a punto de conseguirlo. Solo te falta el último paso y una tarea extra. </a:t>
            </a:r>
            <a:endParaRPr b="0" lang="es-ES" sz="1200" spc="-1" strike="noStrike">
              <a:latin typeface="Arial"/>
            </a:endParaRPr>
          </a:p>
        </p:txBody>
      </p:sp>
      <p:sp>
        <p:nvSpPr>
          <p:cNvPr id="194" name="CustomShape 4"/>
          <p:cNvSpPr/>
          <p:nvPr/>
        </p:nvSpPr>
        <p:spPr>
          <a:xfrm>
            <a:off x="335880" y="3837240"/>
            <a:ext cx="6918480" cy="3035880"/>
          </a:xfrm>
          <a:prstGeom prst="roundRect">
            <a:avLst>
              <a:gd name="adj" fmla="val 16667"/>
            </a:avLst>
          </a:prstGeom>
          <a:solidFill>
            <a:schemeClr val="accent4">
              <a:lumMod val="75000"/>
              <a:alpha val="10000"/>
            </a:schemeClr>
          </a:solidFill>
          <a:ln w="19080">
            <a:solidFill>
              <a:srgbClr val="bf9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5" name="CustomShape 5"/>
          <p:cNvSpPr/>
          <p:nvPr/>
        </p:nvSpPr>
        <p:spPr>
          <a:xfrm>
            <a:off x="428760" y="4074120"/>
            <a:ext cx="7000560" cy="486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3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Reflexiono sobre todo lo que he tenido que hacer hasta esta parte del desafío:</a:t>
            </a:r>
            <a:endParaRPr b="0" lang="es-ES" sz="13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es-ES" sz="13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(marca lo que creas que has conseguido hacer)  </a:t>
            </a:r>
            <a:endParaRPr b="0" lang="es-ES" sz="1300" spc="-1" strike="noStrike">
              <a:latin typeface="Arial"/>
            </a:endParaRPr>
          </a:p>
        </p:txBody>
      </p:sp>
      <p:sp>
        <p:nvSpPr>
          <p:cNvPr id="196" name="CustomShape 6"/>
          <p:cNvSpPr/>
          <p:nvPr/>
        </p:nvSpPr>
        <p:spPr>
          <a:xfrm>
            <a:off x="320040" y="7257600"/>
            <a:ext cx="6918480" cy="2145600"/>
          </a:xfrm>
          <a:prstGeom prst="roundRect">
            <a:avLst>
              <a:gd name="adj" fmla="val 16667"/>
            </a:avLst>
          </a:prstGeom>
          <a:solidFill>
            <a:schemeClr val="accent4">
              <a:alpha val="10000"/>
            </a:schemeClr>
          </a:solidFill>
          <a:ln w="1908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7" name="CustomShape 7"/>
          <p:cNvSpPr/>
          <p:nvPr/>
        </p:nvSpPr>
        <p:spPr>
          <a:xfrm>
            <a:off x="428760" y="7355160"/>
            <a:ext cx="6534360" cy="45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2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¿Qué ideas creo que estaban equivocadas antes de tener más información sobre el tema?</a:t>
            </a:r>
            <a:endParaRPr b="0" lang="es-ES" sz="1200" spc="-1" strike="noStrike">
              <a:latin typeface="Arial"/>
            </a:endParaRPr>
          </a:p>
        </p:txBody>
      </p:sp>
      <p:sp>
        <p:nvSpPr>
          <p:cNvPr id="198" name="CustomShape 8"/>
          <p:cNvSpPr/>
          <p:nvPr/>
        </p:nvSpPr>
        <p:spPr>
          <a:xfrm>
            <a:off x="385200" y="7743960"/>
            <a:ext cx="6737040" cy="1613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1" lang="es-ES" sz="12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1. </a:t>
            </a:r>
            <a:endParaRPr b="0" lang="es-ES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1" lang="es-ES" sz="12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2. </a:t>
            </a:r>
            <a:endParaRPr b="0" lang="es-ES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1" lang="es-ES" sz="12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3.</a:t>
            </a:r>
            <a:endParaRPr b="0" lang="es-ES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1" lang="es-ES" sz="12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4. </a:t>
            </a:r>
            <a:endParaRPr b="0" lang="es-ES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  <a:spcAft>
                <a:spcPts val="601"/>
              </a:spcAft>
            </a:pPr>
            <a:r>
              <a:rPr b="1" lang="es-ES" sz="12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5. </a:t>
            </a:r>
            <a:endParaRPr b="0" lang="es-ES" sz="1200" spc="-1" strike="noStrike">
              <a:latin typeface="Arial"/>
            </a:endParaRPr>
          </a:p>
        </p:txBody>
      </p:sp>
      <p:sp>
        <p:nvSpPr>
          <p:cNvPr id="199" name="CustomShape 10"/>
          <p:cNvSpPr/>
          <p:nvPr/>
        </p:nvSpPr>
        <p:spPr>
          <a:xfrm>
            <a:off x="360720" y="4631400"/>
            <a:ext cx="5169960" cy="2144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90360" indent="-89280">
              <a:lnSpc>
                <a:spcPct val="100000"/>
              </a:lnSpc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b="1" lang="es-ES" sz="12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He aprendido a trabajar con mis compañeros y compañeras para recordar cosas que ya sabíamos y que íbamos a necesitar para resolver el desafío. </a:t>
            </a:r>
            <a:endParaRPr b="0" lang="es-ES" sz="1200" spc="-1" strike="noStrike">
              <a:latin typeface="Arial"/>
            </a:endParaRPr>
          </a:p>
          <a:p>
            <a:pPr marL="90360" indent="-89280">
              <a:lnSpc>
                <a:spcPct val="100000"/>
              </a:lnSpc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b="1" lang="es-ES" sz="12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He sido capaz de relacionar el tema del desafío con cosas de mi vida diaria. </a:t>
            </a:r>
            <a:endParaRPr b="0" lang="es-ES" sz="1200" spc="-1" strike="noStrike">
              <a:latin typeface="Arial"/>
            </a:endParaRPr>
          </a:p>
          <a:p>
            <a:pPr marL="90360" indent="-89280">
              <a:lnSpc>
                <a:spcPct val="100000"/>
              </a:lnSpc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b="1" lang="es-ES" sz="12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He aportado ideas para resolver el reto inicial antes de que me diesen información para hacerlo. </a:t>
            </a:r>
            <a:endParaRPr b="0" lang="es-ES" sz="1200" spc="-1" strike="noStrike">
              <a:latin typeface="Arial"/>
            </a:endParaRPr>
          </a:p>
          <a:p>
            <a:pPr marL="90360" indent="-89280">
              <a:lnSpc>
                <a:spcPct val="100000"/>
              </a:lnSpc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b="1" lang="es-ES" sz="12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Después de conocer la información que nos han dado, me he dado cuenta de las cosas que sabía antes, y de lo nuevo que he descubierto.</a:t>
            </a:r>
            <a:endParaRPr b="0" lang="es-ES" sz="1200" spc="-1" strike="noStrike">
              <a:latin typeface="Arial"/>
            </a:endParaRPr>
          </a:p>
        </p:txBody>
      </p:sp>
      <p:sp>
        <p:nvSpPr>
          <p:cNvPr id="200" name="Line 18"/>
          <p:cNvSpPr/>
          <p:nvPr/>
        </p:nvSpPr>
        <p:spPr>
          <a:xfrm>
            <a:off x="636480" y="7904520"/>
            <a:ext cx="5878440" cy="36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1" name="Line 19"/>
          <p:cNvSpPr/>
          <p:nvPr/>
        </p:nvSpPr>
        <p:spPr>
          <a:xfrm>
            <a:off x="636480" y="8253360"/>
            <a:ext cx="5878440" cy="36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2" name="Line 20"/>
          <p:cNvSpPr/>
          <p:nvPr/>
        </p:nvSpPr>
        <p:spPr>
          <a:xfrm>
            <a:off x="636480" y="8602200"/>
            <a:ext cx="5878440" cy="36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3" name="Line 21"/>
          <p:cNvSpPr/>
          <p:nvPr/>
        </p:nvSpPr>
        <p:spPr>
          <a:xfrm>
            <a:off x="636480" y="8927280"/>
            <a:ext cx="5878440" cy="36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4" name="Line 22"/>
          <p:cNvSpPr/>
          <p:nvPr/>
        </p:nvSpPr>
        <p:spPr>
          <a:xfrm>
            <a:off x="636480" y="9252720"/>
            <a:ext cx="5878440" cy="36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5" name="CustomShape 36"/>
          <p:cNvSpPr/>
          <p:nvPr/>
        </p:nvSpPr>
        <p:spPr>
          <a:xfrm>
            <a:off x="5928840" y="6505920"/>
            <a:ext cx="316800" cy="36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8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L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206" name="CustomShape 1"/>
          <p:cNvSpPr/>
          <p:nvPr/>
        </p:nvSpPr>
        <p:spPr>
          <a:xfrm>
            <a:off x="1608120" y="1670760"/>
            <a:ext cx="5630760" cy="186912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7" name="CustomShape 2"/>
          <p:cNvSpPr/>
          <p:nvPr/>
        </p:nvSpPr>
        <p:spPr>
          <a:xfrm>
            <a:off x="1757880" y="1736640"/>
            <a:ext cx="5534640" cy="167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3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Retor te ha desafiado a resolver una reto con la ayuda de:</a:t>
            </a:r>
            <a:endParaRPr b="0" lang="es-ES" sz="1300" spc="-1" strike="noStrike">
              <a:latin typeface="Arial"/>
            </a:endParaRPr>
          </a:p>
          <a:p>
            <a:pPr lvl="1" marL="432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ES" sz="13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Tus habilidades</a:t>
            </a:r>
            <a:endParaRPr b="0" lang="es-ES" sz="1300" spc="-1" strike="noStrike">
              <a:latin typeface="Arial"/>
            </a:endParaRPr>
          </a:p>
          <a:p>
            <a:pPr lvl="1" marL="432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ES" sz="13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Tus compañeros y compañeras</a:t>
            </a:r>
            <a:endParaRPr b="0" lang="es-ES" sz="1300" spc="-1" strike="noStrike">
              <a:latin typeface="Arial"/>
            </a:endParaRPr>
          </a:p>
          <a:p>
            <a:pPr lvl="1" marL="432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ES" sz="13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Tu profesorado</a:t>
            </a:r>
            <a:endParaRPr b="0" lang="es-ES" sz="1300" spc="-1" strike="noStrike">
              <a:latin typeface="Arial"/>
            </a:endParaRPr>
          </a:p>
          <a:p>
            <a:pPr lvl="1" marL="432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s-ES" sz="13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Y lo que Retor te ha ido enseñando</a:t>
            </a:r>
            <a:endParaRPr b="0" lang="es-ES" sz="13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s-ES" sz="13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 </a:t>
            </a:r>
            <a:r>
              <a:rPr b="1" lang="es-ES" sz="13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Para ser un buen estratega es muy importante que seas capaz de pensar en todo lo que has aprendido, y en los cambios que puedes hacer para resolver el desafío de forma excelente.  </a:t>
            </a:r>
            <a:endParaRPr b="0" lang="es-ES" sz="1300" spc="-1" strike="noStrike">
              <a:latin typeface="Arial"/>
            </a:endParaRPr>
          </a:p>
        </p:txBody>
      </p:sp>
      <p:pic>
        <p:nvPicPr>
          <p:cNvPr id="208" name="Imagen 2" descr=""/>
          <p:cNvPicPr/>
          <p:nvPr/>
        </p:nvPicPr>
        <p:blipFill>
          <a:blip r:embed="rId1"/>
          <a:stretch/>
        </p:blipFill>
        <p:spPr>
          <a:xfrm>
            <a:off x="320040" y="1722960"/>
            <a:ext cx="1789920" cy="1789920"/>
          </a:xfrm>
          <a:prstGeom prst="rect">
            <a:avLst/>
          </a:prstGeom>
          <a:ln w="0">
            <a:noFill/>
          </a:ln>
        </p:spPr>
      </p:pic>
      <p:sp>
        <p:nvSpPr>
          <p:cNvPr id="209" name="CustomShape 6"/>
          <p:cNvSpPr/>
          <p:nvPr/>
        </p:nvSpPr>
        <p:spPr>
          <a:xfrm>
            <a:off x="5864400" y="3705480"/>
            <a:ext cx="1226880" cy="30312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s-ES" sz="1400" spc="-1" strike="noStrike">
                <a:solidFill>
                  <a:srgbClr val="ffffff"/>
                </a:solidFill>
                <a:latin typeface="Atkinson Hyperlegible"/>
                <a:ea typeface="DejaVu Sans"/>
              </a:rPr>
              <a:t>Revisión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210" name="CustomShape 36"/>
          <p:cNvSpPr/>
          <p:nvPr/>
        </p:nvSpPr>
        <p:spPr>
          <a:xfrm>
            <a:off x="6297120" y="6505920"/>
            <a:ext cx="374760" cy="36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8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M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211" name="CustomShape 36"/>
          <p:cNvSpPr/>
          <p:nvPr/>
        </p:nvSpPr>
        <p:spPr>
          <a:xfrm>
            <a:off x="6785280" y="6505920"/>
            <a:ext cx="261360" cy="36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8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I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212" name="CustomShape 6"/>
          <p:cNvSpPr/>
          <p:nvPr/>
        </p:nvSpPr>
        <p:spPr>
          <a:xfrm>
            <a:off x="320040" y="6998400"/>
            <a:ext cx="1437120" cy="3031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s-ES" sz="1400" spc="-1" strike="noStrike">
                <a:solidFill>
                  <a:srgbClr val="ffffff"/>
                </a:solidFill>
                <a:latin typeface="Atkinson Hyperlegible"/>
                <a:ea typeface="DejaVu Sans"/>
              </a:rPr>
              <a:t>Modificación</a:t>
            </a:r>
            <a:endParaRPr b="0" lang="es-ES" sz="1400" spc="-1" strike="noStrike">
              <a:latin typeface="Arial"/>
            </a:endParaRPr>
          </a:p>
        </p:txBody>
      </p:sp>
      <p:pic>
        <p:nvPicPr>
          <p:cNvPr id="213" name="Imagen 16" descr=""/>
          <p:cNvPicPr/>
          <p:nvPr/>
        </p:nvPicPr>
        <p:blipFill>
          <a:blip r:embed="rId2"/>
          <a:stretch/>
        </p:blipFill>
        <p:spPr>
          <a:xfrm>
            <a:off x="6468120" y="10247400"/>
            <a:ext cx="786240" cy="290880"/>
          </a:xfrm>
          <a:prstGeom prst="rect">
            <a:avLst/>
          </a:prstGeom>
          <a:ln w="0">
            <a:noFill/>
          </a:ln>
        </p:spPr>
      </p:pic>
      <p:pic>
        <p:nvPicPr>
          <p:cNvPr id="214" name="Imagen 73" descr=""/>
          <p:cNvPicPr/>
          <p:nvPr/>
        </p:nvPicPr>
        <p:blipFill>
          <a:blip r:embed="rId3"/>
          <a:stretch/>
        </p:blipFill>
        <p:spPr>
          <a:xfrm>
            <a:off x="2153520" y="10101240"/>
            <a:ext cx="4317120" cy="532800"/>
          </a:xfrm>
          <a:prstGeom prst="rect">
            <a:avLst/>
          </a:prstGeom>
          <a:ln w="0">
            <a:noFill/>
          </a:ln>
        </p:spPr>
      </p:pic>
      <p:pic>
        <p:nvPicPr>
          <p:cNvPr id="215" name="Imagen 74" descr=""/>
          <p:cNvPicPr/>
          <p:nvPr/>
        </p:nvPicPr>
        <p:blipFill>
          <a:blip r:embed="rId4"/>
          <a:stretch/>
        </p:blipFill>
        <p:spPr>
          <a:xfrm>
            <a:off x="216720" y="9552960"/>
            <a:ext cx="1036800" cy="1036800"/>
          </a:xfrm>
          <a:prstGeom prst="rect">
            <a:avLst/>
          </a:prstGeom>
          <a:ln w="0">
            <a:noFill/>
          </a:ln>
        </p:spPr>
      </p:pic>
      <p:sp>
        <p:nvSpPr>
          <p:cNvPr id="216" name="Rectángulo 76"/>
          <p:cNvSpPr/>
          <p:nvPr/>
        </p:nvSpPr>
        <p:spPr>
          <a:xfrm>
            <a:off x="0" y="0"/>
            <a:ext cx="7558920" cy="1047240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7" name="CustomShape 20"/>
          <p:cNvSpPr/>
          <p:nvPr/>
        </p:nvSpPr>
        <p:spPr>
          <a:xfrm>
            <a:off x="1321200" y="450720"/>
            <a:ext cx="4707360" cy="333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s-ES" sz="16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Mi diario de aprendizaje nº_____. Curso ____</a:t>
            </a:r>
            <a:endParaRPr b="0" lang="es-ES" sz="1600" spc="-1" strike="noStrike">
              <a:latin typeface="Arial"/>
            </a:endParaRPr>
          </a:p>
        </p:txBody>
      </p:sp>
      <p:pic>
        <p:nvPicPr>
          <p:cNvPr id="218" name="Imagen 78" descr=""/>
          <p:cNvPicPr/>
          <p:nvPr/>
        </p:nvPicPr>
        <p:blipFill>
          <a:blip r:embed="rId5"/>
          <a:stretch/>
        </p:blipFill>
        <p:spPr>
          <a:xfrm>
            <a:off x="264600" y="305280"/>
            <a:ext cx="1204560" cy="596520"/>
          </a:xfrm>
          <a:prstGeom prst="rect">
            <a:avLst/>
          </a:prstGeom>
          <a:ln w="0">
            <a:noFill/>
          </a:ln>
        </p:spPr>
      </p:pic>
      <p:pic>
        <p:nvPicPr>
          <p:cNvPr id="219" name="Imagen 79" descr=""/>
          <p:cNvPicPr/>
          <p:nvPr/>
        </p:nvPicPr>
        <p:blipFill>
          <a:blip r:embed="rId6"/>
          <a:stretch/>
        </p:blipFill>
        <p:spPr>
          <a:xfrm>
            <a:off x="5860080" y="145800"/>
            <a:ext cx="1434240" cy="710640"/>
          </a:xfrm>
          <a:prstGeom prst="rect">
            <a:avLst/>
          </a:prstGeom>
          <a:ln w="0">
            <a:noFill/>
          </a:ln>
        </p:spPr>
      </p:pic>
      <p:sp>
        <p:nvSpPr>
          <p:cNvPr id="220" name="Rectángulo 1"/>
          <p:cNvSpPr/>
          <p:nvPr/>
        </p:nvSpPr>
        <p:spPr>
          <a:xfrm>
            <a:off x="5932440" y="4750200"/>
            <a:ext cx="262800" cy="250200"/>
          </a:xfrm>
          <a:prstGeom prst="rect">
            <a:avLst/>
          </a:prstGeom>
          <a:solidFill>
            <a:schemeClr val="bg1"/>
          </a:solidFill>
          <a:ln>
            <a:solidFill>
              <a:srgbClr val="bf9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1" name="Rectángulo 50"/>
          <p:cNvSpPr/>
          <p:nvPr/>
        </p:nvSpPr>
        <p:spPr>
          <a:xfrm>
            <a:off x="6339960" y="4741920"/>
            <a:ext cx="262800" cy="250200"/>
          </a:xfrm>
          <a:prstGeom prst="rect">
            <a:avLst/>
          </a:prstGeom>
          <a:solidFill>
            <a:schemeClr val="bg1"/>
          </a:solidFill>
          <a:ln>
            <a:solidFill>
              <a:srgbClr val="bf9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2" name="Rectángulo 54"/>
          <p:cNvSpPr/>
          <p:nvPr/>
        </p:nvSpPr>
        <p:spPr>
          <a:xfrm>
            <a:off x="5932440" y="5310000"/>
            <a:ext cx="262800" cy="250200"/>
          </a:xfrm>
          <a:prstGeom prst="rect">
            <a:avLst/>
          </a:prstGeom>
          <a:solidFill>
            <a:schemeClr val="bg1"/>
          </a:solidFill>
          <a:ln>
            <a:solidFill>
              <a:srgbClr val="bf9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3" name="Rectángulo 75"/>
          <p:cNvSpPr/>
          <p:nvPr/>
        </p:nvSpPr>
        <p:spPr>
          <a:xfrm>
            <a:off x="6339960" y="5302080"/>
            <a:ext cx="262800" cy="250200"/>
          </a:xfrm>
          <a:prstGeom prst="rect">
            <a:avLst/>
          </a:prstGeom>
          <a:solidFill>
            <a:schemeClr val="bg1"/>
          </a:solidFill>
          <a:ln>
            <a:solidFill>
              <a:srgbClr val="bf9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Rectángulo 81"/>
          <p:cNvSpPr/>
          <p:nvPr/>
        </p:nvSpPr>
        <p:spPr>
          <a:xfrm>
            <a:off x="5932440" y="5778000"/>
            <a:ext cx="262800" cy="250200"/>
          </a:xfrm>
          <a:prstGeom prst="rect">
            <a:avLst/>
          </a:prstGeom>
          <a:solidFill>
            <a:schemeClr val="bg1"/>
          </a:solidFill>
          <a:ln>
            <a:solidFill>
              <a:srgbClr val="bf9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5" name="Rectángulo 82"/>
          <p:cNvSpPr/>
          <p:nvPr/>
        </p:nvSpPr>
        <p:spPr>
          <a:xfrm>
            <a:off x="6339960" y="5769720"/>
            <a:ext cx="262800" cy="250200"/>
          </a:xfrm>
          <a:prstGeom prst="rect">
            <a:avLst/>
          </a:prstGeom>
          <a:solidFill>
            <a:schemeClr val="bg1"/>
          </a:solidFill>
          <a:ln>
            <a:solidFill>
              <a:srgbClr val="bf9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6" name="Rectángulo 84"/>
          <p:cNvSpPr/>
          <p:nvPr/>
        </p:nvSpPr>
        <p:spPr>
          <a:xfrm>
            <a:off x="5932440" y="6255360"/>
            <a:ext cx="262800" cy="250200"/>
          </a:xfrm>
          <a:prstGeom prst="rect">
            <a:avLst/>
          </a:prstGeom>
          <a:solidFill>
            <a:schemeClr val="bg1"/>
          </a:solidFill>
          <a:ln>
            <a:solidFill>
              <a:srgbClr val="bf9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Rectángulo 85"/>
          <p:cNvSpPr/>
          <p:nvPr/>
        </p:nvSpPr>
        <p:spPr>
          <a:xfrm>
            <a:off x="6339960" y="6247440"/>
            <a:ext cx="262800" cy="250200"/>
          </a:xfrm>
          <a:prstGeom prst="rect">
            <a:avLst/>
          </a:prstGeom>
          <a:solidFill>
            <a:schemeClr val="bg1"/>
          </a:solidFill>
          <a:ln>
            <a:solidFill>
              <a:srgbClr val="bf9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8" name="Rectángulo 87"/>
          <p:cNvSpPr/>
          <p:nvPr/>
        </p:nvSpPr>
        <p:spPr>
          <a:xfrm>
            <a:off x="6772680" y="4741920"/>
            <a:ext cx="262800" cy="250200"/>
          </a:xfrm>
          <a:prstGeom prst="rect">
            <a:avLst/>
          </a:prstGeom>
          <a:solidFill>
            <a:schemeClr val="bg1"/>
          </a:solidFill>
          <a:ln>
            <a:solidFill>
              <a:srgbClr val="bf9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Rectángulo 88"/>
          <p:cNvSpPr/>
          <p:nvPr/>
        </p:nvSpPr>
        <p:spPr>
          <a:xfrm>
            <a:off x="6772680" y="5302080"/>
            <a:ext cx="262800" cy="250200"/>
          </a:xfrm>
          <a:prstGeom prst="rect">
            <a:avLst/>
          </a:prstGeom>
          <a:solidFill>
            <a:schemeClr val="bg1"/>
          </a:solidFill>
          <a:ln>
            <a:solidFill>
              <a:srgbClr val="bf9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0" name="Rectángulo 89"/>
          <p:cNvSpPr/>
          <p:nvPr/>
        </p:nvSpPr>
        <p:spPr>
          <a:xfrm>
            <a:off x="6772680" y="5769720"/>
            <a:ext cx="262800" cy="250200"/>
          </a:xfrm>
          <a:prstGeom prst="rect">
            <a:avLst/>
          </a:prstGeom>
          <a:solidFill>
            <a:schemeClr val="bg1"/>
          </a:solidFill>
          <a:ln>
            <a:solidFill>
              <a:srgbClr val="bf9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1" name="Rectángulo 90"/>
          <p:cNvSpPr/>
          <p:nvPr/>
        </p:nvSpPr>
        <p:spPr>
          <a:xfrm>
            <a:off x="6772680" y="6247440"/>
            <a:ext cx="262800" cy="250200"/>
          </a:xfrm>
          <a:prstGeom prst="rect">
            <a:avLst/>
          </a:prstGeom>
          <a:solidFill>
            <a:schemeClr val="bg1"/>
          </a:solidFill>
          <a:ln>
            <a:solidFill>
              <a:srgbClr val="bf9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32" name="" descr=""/>
          <p:cNvPicPr/>
          <p:nvPr/>
        </p:nvPicPr>
        <p:blipFill>
          <a:blip r:embed="rId7"/>
          <a:stretch/>
        </p:blipFill>
        <p:spPr>
          <a:xfrm>
            <a:off x="212760" y="1155600"/>
            <a:ext cx="568440" cy="564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3"/>
          <p:cNvSpPr/>
          <p:nvPr/>
        </p:nvSpPr>
        <p:spPr>
          <a:xfrm>
            <a:off x="209160" y="3026520"/>
            <a:ext cx="368172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200" spc="-1" strike="noStrike">
                <a:solidFill>
                  <a:srgbClr val="2f5597"/>
                </a:solidFill>
                <a:latin typeface="Atkinson Hyperlegible"/>
                <a:ea typeface="DejaVu Sans"/>
              </a:rPr>
              <a:t>¿Qué es lo más importante que he aprendido?</a:t>
            </a:r>
            <a:endParaRPr b="0" lang="es-ES" sz="1200" spc="-1" strike="noStrike">
              <a:latin typeface="Arial"/>
            </a:endParaRPr>
          </a:p>
        </p:txBody>
      </p:sp>
      <p:sp>
        <p:nvSpPr>
          <p:cNvPr id="234" name="CustomShape 4"/>
          <p:cNvSpPr/>
          <p:nvPr/>
        </p:nvSpPr>
        <p:spPr>
          <a:xfrm>
            <a:off x="870480" y="1233360"/>
            <a:ext cx="3322080" cy="36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800" spc="-1" strike="noStrike">
                <a:solidFill>
                  <a:srgbClr val="2f5597"/>
                </a:solidFill>
                <a:latin typeface="Atkinson Hyperlegible"/>
                <a:ea typeface="DejaVu Sans"/>
              </a:rPr>
              <a:t>Paso 4: ¿Qué he aprendido?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235" name="CustomShape 5"/>
          <p:cNvSpPr/>
          <p:nvPr/>
        </p:nvSpPr>
        <p:spPr>
          <a:xfrm>
            <a:off x="260640" y="4981680"/>
            <a:ext cx="6990480" cy="45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200" spc="-1" strike="noStrike">
                <a:solidFill>
                  <a:srgbClr val="2f5597"/>
                </a:solidFill>
                <a:latin typeface="Atkinson Hyperlegible"/>
                <a:ea typeface="DejaVu Sans"/>
              </a:rPr>
              <a:t>¿En qué otras situaciones o momentos puedo usar esto que he considerado importante? Pon ejemplos de tu vida diaria.</a:t>
            </a:r>
            <a:endParaRPr b="0" lang="es-ES" sz="1200" spc="-1" strike="noStrike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318600" y="7319520"/>
            <a:ext cx="603468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200" spc="-1" strike="noStrike">
                <a:solidFill>
                  <a:srgbClr val="2f5597"/>
                </a:solidFill>
                <a:latin typeface="Atkinson Hyperlegible"/>
                <a:ea typeface="DejaVu Sans"/>
              </a:rPr>
              <a:t>¿Qué es lo que más me ha gustado de todas las cosas que me han propuesto?</a:t>
            </a:r>
            <a:endParaRPr b="0" lang="es-ES" sz="1200" spc="-1" strike="noStrike">
              <a:latin typeface="Arial"/>
            </a:endParaRPr>
          </a:p>
        </p:txBody>
      </p:sp>
      <p:sp>
        <p:nvSpPr>
          <p:cNvPr id="237" name="CustomShape 1"/>
          <p:cNvSpPr/>
          <p:nvPr/>
        </p:nvSpPr>
        <p:spPr>
          <a:xfrm>
            <a:off x="1627560" y="1650240"/>
            <a:ext cx="5592600" cy="118440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8" name="CustomShape 2"/>
          <p:cNvSpPr/>
          <p:nvPr/>
        </p:nvSpPr>
        <p:spPr>
          <a:xfrm>
            <a:off x="1555920" y="1788840"/>
            <a:ext cx="5592600" cy="88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s-ES" sz="13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En este último paso te voy a proponer que pienses en qué ha sido lo más importante de todo lo que has aprendido. </a:t>
            </a:r>
            <a:endParaRPr b="0" lang="es-ES" sz="13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s-ES" sz="13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Así podrás usarlo para otros retos que te planteen en el futuro. </a:t>
            </a:r>
            <a:endParaRPr b="0" lang="es-ES" sz="13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s-ES" sz="13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Si has llegado hasta aquí es porque eres un gran estratega. </a:t>
            </a:r>
            <a:endParaRPr b="0" lang="es-ES" sz="1300" spc="-1" strike="noStrike">
              <a:latin typeface="Arial"/>
            </a:endParaRPr>
          </a:p>
        </p:txBody>
      </p:sp>
      <p:pic>
        <p:nvPicPr>
          <p:cNvPr id="239" name="Imagen 39" descr=""/>
          <p:cNvPicPr/>
          <p:nvPr/>
        </p:nvPicPr>
        <p:blipFill>
          <a:blip r:embed="rId1"/>
          <a:stretch/>
        </p:blipFill>
        <p:spPr>
          <a:xfrm>
            <a:off x="171000" y="1405800"/>
            <a:ext cx="1789920" cy="1789920"/>
          </a:xfrm>
          <a:prstGeom prst="rect">
            <a:avLst/>
          </a:prstGeom>
          <a:ln w="0">
            <a:noFill/>
          </a:ln>
        </p:spPr>
      </p:pic>
      <p:sp>
        <p:nvSpPr>
          <p:cNvPr id="240" name="CustomShape 12"/>
          <p:cNvSpPr/>
          <p:nvPr/>
        </p:nvSpPr>
        <p:spPr>
          <a:xfrm>
            <a:off x="288720" y="3354480"/>
            <a:ext cx="2159640" cy="1542600"/>
          </a:xfrm>
          <a:prstGeom prst="roundRect">
            <a:avLst>
              <a:gd name="adj" fmla="val 16667"/>
            </a:avLst>
          </a:prstGeom>
          <a:solidFill>
            <a:srgbClr val="f46fdc">
              <a:alpha val="10000"/>
            </a:srgbClr>
          </a:solidFill>
          <a:ln w="19080">
            <a:solidFill>
              <a:srgbClr val="f46f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1" name="CustomShape 11"/>
          <p:cNvSpPr/>
          <p:nvPr/>
        </p:nvSpPr>
        <p:spPr>
          <a:xfrm>
            <a:off x="311040" y="3444840"/>
            <a:ext cx="111384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f46fdc"/>
                </a:solidFill>
                <a:latin typeface="Atkinson Hyperlegible"/>
                <a:ea typeface="DejaVu Sans"/>
              </a:rPr>
              <a:t>En Lengua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242" name="CustomShape 12"/>
          <p:cNvSpPr/>
          <p:nvPr/>
        </p:nvSpPr>
        <p:spPr>
          <a:xfrm>
            <a:off x="2675160" y="3354480"/>
            <a:ext cx="2159640" cy="1542600"/>
          </a:xfrm>
          <a:prstGeom prst="roundRect">
            <a:avLst>
              <a:gd name="adj" fmla="val 16667"/>
            </a:avLst>
          </a:prstGeom>
          <a:solidFill>
            <a:srgbClr val="f46fdc">
              <a:alpha val="10000"/>
            </a:srgbClr>
          </a:solidFill>
          <a:ln w="19080">
            <a:solidFill>
              <a:srgbClr val="f46f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3" name="CustomShape 11"/>
          <p:cNvSpPr/>
          <p:nvPr/>
        </p:nvSpPr>
        <p:spPr>
          <a:xfrm>
            <a:off x="2715120" y="3444840"/>
            <a:ext cx="98424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f46fdc"/>
                </a:solidFill>
                <a:latin typeface="Atkinson Hyperlegible"/>
                <a:ea typeface="DejaVu Sans"/>
              </a:rPr>
              <a:t>En Mates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244" name="CustomShape 12"/>
          <p:cNvSpPr/>
          <p:nvPr/>
        </p:nvSpPr>
        <p:spPr>
          <a:xfrm>
            <a:off x="5062320" y="3354480"/>
            <a:ext cx="2159640" cy="1542600"/>
          </a:xfrm>
          <a:prstGeom prst="roundRect">
            <a:avLst>
              <a:gd name="adj" fmla="val 16667"/>
            </a:avLst>
          </a:prstGeom>
          <a:solidFill>
            <a:srgbClr val="f46fdc">
              <a:alpha val="10000"/>
            </a:srgbClr>
          </a:solidFill>
          <a:ln w="19080">
            <a:solidFill>
              <a:srgbClr val="f46f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5" name="CustomShape 11"/>
          <p:cNvSpPr/>
          <p:nvPr/>
        </p:nvSpPr>
        <p:spPr>
          <a:xfrm>
            <a:off x="5111280" y="3444840"/>
            <a:ext cx="99792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f46fdc"/>
                </a:solidFill>
                <a:latin typeface="Atkinson Hyperlegible"/>
                <a:ea typeface="DejaVu Sans"/>
              </a:rPr>
              <a:t>En Inglés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246" name="CustomShape 6"/>
          <p:cNvSpPr/>
          <p:nvPr/>
        </p:nvSpPr>
        <p:spPr>
          <a:xfrm>
            <a:off x="5864400" y="3134880"/>
            <a:ext cx="1335240" cy="303120"/>
          </a:xfrm>
          <a:prstGeom prst="rect">
            <a:avLst/>
          </a:prstGeom>
          <a:solidFill>
            <a:srgbClr val="f46fdc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s-ES" sz="1400" spc="-1" strike="noStrike">
                <a:solidFill>
                  <a:srgbClr val="ffffff"/>
                </a:solidFill>
                <a:latin typeface="Atkinson Hyperlegible"/>
                <a:ea typeface="DejaVu Sans"/>
              </a:rPr>
              <a:t>Aprendizaje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247" name="CustomShape 12"/>
          <p:cNvSpPr/>
          <p:nvPr/>
        </p:nvSpPr>
        <p:spPr>
          <a:xfrm>
            <a:off x="288720" y="5546520"/>
            <a:ext cx="2159640" cy="164772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10000"/>
            </a:schemeClr>
          </a:solidFill>
          <a:ln w="19080">
            <a:solidFill>
              <a:srgbClr val="8faa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11"/>
          <p:cNvSpPr/>
          <p:nvPr/>
        </p:nvSpPr>
        <p:spPr>
          <a:xfrm>
            <a:off x="311040" y="5636880"/>
            <a:ext cx="111384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8faadc"/>
                </a:solidFill>
                <a:latin typeface="Atkinson Hyperlegible"/>
                <a:ea typeface="DejaVu Sans"/>
              </a:rPr>
              <a:t>En Lengua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249" name="CustomShape 12"/>
          <p:cNvSpPr/>
          <p:nvPr/>
        </p:nvSpPr>
        <p:spPr>
          <a:xfrm>
            <a:off x="2675160" y="5546520"/>
            <a:ext cx="2159640" cy="164772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10000"/>
            </a:schemeClr>
          </a:solidFill>
          <a:ln w="19080">
            <a:solidFill>
              <a:srgbClr val="8faa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0" name="CustomShape 11"/>
          <p:cNvSpPr/>
          <p:nvPr/>
        </p:nvSpPr>
        <p:spPr>
          <a:xfrm>
            <a:off x="2715120" y="5636880"/>
            <a:ext cx="98424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8faadc"/>
                </a:solidFill>
                <a:latin typeface="Atkinson Hyperlegible"/>
                <a:ea typeface="DejaVu Sans"/>
              </a:rPr>
              <a:t>En Mates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251" name="CustomShape 12"/>
          <p:cNvSpPr/>
          <p:nvPr/>
        </p:nvSpPr>
        <p:spPr>
          <a:xfrm>
            <a:off x="5062320" y="5546520"/>
            <a:ext cx="2159640" cy="164772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10000"/>
            </a:schemeClr>
          </a:solidFill>
          <a:ln w="19080">
            <a:solidFill>
              <a:srgbClr val="8faad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2" name="CustomShape 11"/>
          <p:cNvSpPr/>
          <p:nvPr/>
        </p:nvSpPr>
        <p:spPr>
          <a:xfrm>
            <a:off x="5111280" y="5636880"/>
            <a:ext cx="99792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8faadc"/>
                </a:solidFill>
                <a:latin typeface="Atkinson Hyperlegible"/>
                <a:ea typeface="DejaVu Sans"/>
              </a:rPr>
              <a:t>En Inglés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253" name="CustomShape 6"/>
          <p:cNvSpPr/>
          <p:nvPr/>
        </p:nvSpPr>
        <p:spPr>
          <a:xfrm>
            <a:off x="6158160" y="5328360"/>
            <a:ext cx="932760" cy="3031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s-ES" sz="1400" spc="-1" strike="noStrike">
                <a:solidFill>
                  <a:srgbClr val="ffffff"/>
                </a:solidFill>
                <a:latin typeface="Atkinson Hyperlegible"/>
                <a:ea typeface="DejaVu Sans"/>
              </a:rPr>
              <a:t>Futuro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254" name="CustomShape 12"/>
          <p:cNvSpPr/>
          <p:nvPr/>
        </p:nvSpPr>
        <p:spPr>
          <a:xfrm>
            <a:off x="288720" y="7813800"/>
            <a:ext cx="2159640" cy="1647720"/>
          </a:xfrm>
          <a:prstGeom prst="roundRect">
            <a:avLst>
              <a:gd name="adj" fmla="val 16667"/>
            </a:avLst>
          </a:prstGeom>
          <a:solidFill>
            <a:schemeClr val="accent2">
              <a:lumMod val="75000"/>
              <a:alpha val="10000"/>
            </a:schemeClr>
          </a:solidFill>
          <a:ln w="19080">
            <a:solidFill>
              <a:srgbClr val="c55a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5" name="CustomShape 11"/>
          <p:cNvSpPr/>
          <p:nvPr/>
        </p:nvSpPr>
        <p:spPr>
          <a:xfrm>
            <a:off x="311040" y="7904160"/>
            <a:ext cx="111384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c55a11"/>
                </a:solidFill>
                <a:latin typeface="Atkinson Hyperlegible"/>
                <a:ea typeface="DejaVu Sans"/>
              </a:rPr>
              <a:t>En Lengua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256" name="CustomShape 12"/>
          <p:cNvSpPr/>
          <p:nvPr/>
        </p:nvSpPr>
        <p:spPr>
          <a:xfrm>
            <a:off x="2675160" y="7813800"/>
            <a:ext cx="2159640" cy="1647720"/>
          </a:xfrm>
          <a:prstGeom prst="roundRect">
            <a:avLst>
              <a:gd name="adj" fmla="val 16667"/>
            </a:avLst>
          </a:prstGeom>
          <a:solidFill>
            <a:schemeClr val="accent2">
              <a:lumMod val="75000"/>
              <a:alpha val="10000"/>
            </a:schemeClr>
          </a:solidFill>
          <a:ln w="19080">
            <a:solidFill>
              <a:srgbClr val="c55a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7" name="CustomShape 11"/>
          <p:cNvSpPr/>
          <p:nvPr/>
        </p:nvSpPr>
        <p:spPr>
          <a:xfrm>
            <a:off x="2715120" y="7904160"/>
            <a:ext cx="98424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c55a11"/>
                </a:solidFill>
                <a:latin typeface="Atkinson Hyperlegible"/>
                <a:ea typeface="DejaVu Sans"/>
              </a:rPr>
              <a:t>En Mates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258" name="CustomShape 12"/>
          <p:cNvSpPr/>
          <p:nvPr/>
        </p:nvSpPr>
        <p:spPr>
          <a:xfrm>
            <a:off x="5062320" y="7813800"/>
            <a:ext cx="2159640" cy="1647720"/>
          </a:xfrm>
          <a:prstGeom prst="roundRect">
            <a:avLst>
              <a:gd name="adj" fmla="val 16667"/>
            </a:avLst>
          </a:prstGeom>
          <a:solidFill>
            <a:schemeClr val="accent2">
              <a:lumMod val="75000"/>
              <a:alpha val="10000"/>
            </a:schemeClr>
          </a:solidFill>
          <a:ln w="19080">
            <a:solidFill>
              <a:srgbClr val="c55a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9" name="CustomShape 11"/>
          <p:cNvSpPr/>
          <p:nvPr/>
        </p:nvSpPr>
        <p:spPr>
          <a:xfrm>
            <a:off x="5111280" y="7904160"/>
            <a:ext cx="99792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c55a11"/>
                </a:solidFill>
                <a:latin typeface="Atkinson Hyperlegible"/>
                <a:ea typeface="DejaVu Sans"/>
              </a:rPr>
              <a:t>En Inglés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260" name="CustomShape 12"/>
          <p:cNvSpPr/>
          <p:nvPr/>
        </p:nvSpPr>
        <p:spPr>
          <a:xfrm>
            <a:off x="304560" y="9563400"/>
            <a:ext cx="6950160" cy="548280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  <a:alpha val="78000"/>
            </a:schemeClr>
          </a:solidFill>
          <a:ln w="19080"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s-E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  </a:t>
            </a:r>
            <a:endParaRPr b="0" lang="es-ES" sz="1800" spc="-1" strike="noStrike">
              <a:latin typeface="Arial"/>
            </a:endParaRPr>
          </a:p>
        </p:txBody>
      </p:sp>
      <p:pic>
        <p:nvPicPr>
          <p:cNvPr id="261" name="Imagen 64" descr=""/>
          <p:cNvPicPr/>
          <p:nvPr/>
        </p:nvPicPr>
        <p:blipFill>
          <a:blip r:embed="rId2"/>
          <a:stretch/>
        </p:blipFill>
        <p:spPr>
          <a:xfrm>
            <a:off x="216720" y="9552960"/>
            <a:ext cx="1036800" cy="1036800"/>
          </a:xfrm>
          <a:prstGeom prst="rect">
            <a:avLst/>
          </a:prstGeom>
          <a:ln w="0">
            <a:noFill/>
          </a:ln>
        </p:spPr>
      </p:pic>
      <p:sp>
        <p:nvSpPr>
          <p:cNvPr id="262" name="CustomShape 6"/>
          <p:cNvSpPr/>
          <p:nvPr/>
        </p:nvSpPr>
        <p:spPr>
          <a:xfrm>
            <a:off x="5979600" y="7595640"/>
            <a:ext cx="1220040" cy="30312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s-ES" sz="1400" spc="-1" strike="noStrike">
                <a:solidFill>
                  <a:srgbClr val="ffffff"/>
                </a:solidFill>
                <a:latin typeface="Atkinson Hyperlegible"/>
                <a:ea typeface="DejaVu Sans"/>
              </a:rPr>
              <a:t>Motivación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263" name="CustomShape 1"/>
          <p:cNvSpPr/>
          <p:nvPr/>
        </p:nvSpPr>
        <p:spPr>
          <a:xfrm>
            <a:off x="1155600" y="9612360"/>
            <a:ext cx="6044400" cy="51588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1" lang="es-ES" sz="1200" spc="-1" strike="noStrike">
                <a:solidFill>
                  <a:srgbClr val="ffffff"/>
                </a:solidFill>
                <a:latin typeface="Atkinson Hyperlegible"/>
                <a:ea typeface="Calibri"/>
              </a:rPr>
              <a:t>Has conseguido superar los cuatro pasos. Ya eres un Mega Estratega. Solo te falta una pequeña tarea más para conseguir la insignia. </a:t>
            </a:r>
            <a:endParaRPr b="0" lang="es-ES" sz="1200" spc="-1" strike="noStrike">
              <a:latin typeface="Arial"/>
            </a:endParaRPr>
          </a:p>
        </p:txBody>
      </p:sp>
      <p:pic>
        <p:nvPicPr>
          <p:cNvPr id="264" name="Imagen 16" descr=""/>
          <p:cNvPicPr/>
          <p:nvPr/>
        </p:nvPicPr>
        <p:blipFill>
          <a:blip r:embed="rId3"/>
          <a:stretch/>
        </p:blipFill>
        <p:spPr>
          <a:xfrm>
            <a:off x="6468120" y="10247400"/>
            <a:ext cx="786240" cy="290880"/>
          </a:xfrm>
          <a:prstGeom prst="rect">
            <a:avLst/>
          </a:prstGeom>
          <a:ln w="0">
            <a:noFill/>
          </a:ln>
        </p:spPr>
      </p:pic>
      <p:pic>
        <p:nvPicPr>
          <p:cNvPr id="265" name="Imagen 66" descr=""/>
          <p:cNvPicPr/>
          <p:nvPr/>
        </p:nvPicPr>
        <p:blipFill>
          <a:blip r:embed="rId4"/>
          <a:stretch/>
        </p:blipFill>
        <p:spPr>
          <a:xfrm>
            <a:off x="2153520" y="10101240"/>
            <a:ext cx="4317120" cy="532800"/>
          </a:xfrm>
          <a:prstGeom prst="rect">
            <a:avLst/>
          </a:prstGeom>
          <a:ln w="0">
            <a:noFill/>
          </a:ln>
        </p:spPr>
      </p:pic>
      <p:sp>
        <p:nvSpPr>
          <p:cNvPr id="266" name="Rectángulo 67"/>
          <p:cNvSpPr/>
          <p:nvPr/>
        </p:nvSpPr>
        <p:spPr>
          <a:xfrm>
            <a:off x="0" y="0"/>
            <a:ext cx="7558920" cy="1047240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7" name="CustomShape 20"/>
          <p:cNvSpPr/>
          <p:nvPr/>
        </p:nvSpPr>
        <p:spPr>
          <a:xfrm>
            <a:off x="1321200" y="450720"/>
            <a:ext cx="4707360" cy="333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s-ES" sz="16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Mi diario de aprendizaje nº_____. Curso ____</a:t>
            </a:r>
            <a:endParaRPr b="0" lang="es-ES" sz="1600" spc="-1" strike="noStrike">
              <a:latin typeface="Arial"/>
            </a:endParaRPr>
          </a:p>
        </p:txBody>
      </p:sp>
      <p:pic>
        <p:nvPicPr>
          <p:cNvPr id="268" name="Imagen 69" descr=""/>
          <p:cNvPicPr/>
          <p:nvPr/>
        </p:nvPicPr>
        <p:blipFill>
          <a:blip r:embed="rId5"/>
          <a:stretch/>
        </p:blipFill>
        <p:spPr>
          <a:xfrm>
            <a:off x="264600" y="305280"/>
            <a:ext cx="1204560" cy="596520"/>
          </a:xfrm>
          <a:prstGeom prst="rect">
            <a:avLst/>
          </a:prstGeom>
          <a:ln w="0">
            <a:noFill/>
          </a:ln>
        </p:spPr>
      </p:pic>
      <p:pic>
        <p:nvPicPr>
          <p:cNvPr id="269" name="Imagen 70" descr=""/>
          <p:cNvPicPr/>
          <p:nvPr/>
        </p:nvPicPr>
        <p:blipFill>
          <a:blip r:embed="rId6"/>
          <a:stretch/>
        </p:blipFill>
        <p:spPr>
          <a:xfrm>
            <a:off x="5860080" y="145800"/>
            <a:ext cx="1434240" cy="710640"/>
          </a:xfrm>
          <a:prstGeom prst="rect">
            <a:avLst/>
          </a:prstGeom>
          <a:ln w="0">
            <a:noFill/>
          </a:ln>
        </p:spPr>
      </p:pic>
      <p:pic>
        <p:nvPicPr>
          <p:cNvPr id="270" name="" descr=""/>
          <p:cNvPicPr/>
          <p:nvPr/>
        </p:nvPicPr>
        <p:blipFill>
          <a:blip r:embed="rId7"/>
          <a:stretch/>
        </p:blipFill>
        <p:spPr>
          <a:xfrm>
            <a:off x="320760" y="1083600"/>
            <a:ext cx="568440" cy="564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CustomShape 12"/>
          <p:cNvSpPr/>
          <p:nvPr/>
        </p:nvSpPr>
        <p:spPr>
          <a:xfrm>
            <a:off x="304560" y="9563400"/>
            <a:ext cx="6950160" cy="548280"/>
          </a:xfrm>
          <a:prstGeom prst="roundRect">
            <a:avLst>
              <a:gd name="adj" fmla="val 16667"/>
            </a:avLst>
          </a:prstGeom>
          <a:solidFill>
            <a:srgbClr val="7030a0">
              <a:alpha val="45000"/>
            </a:srgbClr>
          </a:solidFill>
          <a:ln w="1908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s-ES" sz="1800" spc="-1" strike="noStrike">
                <a:solidFill>
                  <a:srgbClr val="7030a0"/>
                </a:solidFill>
                <a:latin typeface="Arial"/>
                <a:ea typeface="DejaVu Sans"/>
              </a:rPr>
              <a:t>   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272" name="CustomShape 4"/>
          <p:cNvSpPr/>
          <p:nvPr/>
        </p:nvSpPr>
        <p:spPr>
          <a:xfrm>
            <a:off x="264600" y="7884360"/>
            <a:ext cx="7029720" cy="1490040"/>
          </a:xfrm>
          <a:prstGeom prst="roundRect">
            <a:avLst>
              <a:gd name="adj" fmla="val 16667"/>
            </a:avLst>
          </a:prstGeom>
          <a:solidFill>
            <a:srgbClr val="7030a0">
              <a:alpha val="9000"/>
            </a:srgbClr>
          </a:solidFill>
          <a:ln w="1908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3" name="CustomShape 4"/>
          <p:cNvSpPr/>
          <p:nvPr/>
        </p:nvSpPr>
        <p:spPr>
          <a:xfrm>
            <a:off x="264600" y="4187160"/>
            <a:ext cx="7036200" cy="1226160"/>
          </a:xfrm>
          <a:prstGeom prst="roundRect">
            <a:avLst>
              <a:gd name="adj" fmla="val 16667"/>
            </a:avLst>
          </a:prstGeom>
          <a:solidFill>
            <a:srgbClr val="7030a0">
              <a:alpha val="9000"/>
            </a:srgbClr>
          </a:solidFill>
          <a:ln w="1908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4" name="CustomShape 1"/>
          <p:cNvSpPr/>
          <p:nvPr/>
        </p:nvSpPr>
        <p:spPr>
          <a:xfrm>
            <a:off x="54360" y="1310400"/>
            <a:ext cx="5511960" cy="36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s-ES" sz="1800" spc="-1" strike="noStrike">
                <a:solidFill>
                  <a:srgbClr val="7030a0"/>
                </a:solidFill>
                <a:latin typeface="Atkinson Hyperlegible"/>
                <a:ea typeface="DejaVu Sans"/>
              </a:rPr>
              <a:t>Estrategia para aprender trabajada en el RETO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275" name="CustomShape 2"/>
          <p:cNvSpPr/>
          <p:nvPr/>
        </p:nvSpPr>
        <p:spPr>
          <a:xfrm>
            <a:off x="903600" y="9629280"/>
            <a:ext cx="6316560" cy="34056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1" lang="es-ES" sz="1200" spc="-1" strike="noStrike">
                <a:solidFill>
                  <a:srgbClr val="ffffff"/>
                </a:solidFill>
                <a:latin typeface="Atkinson Hyperlegible"/>
                <a:ea typeface="Calibri"/>
              </a:rPr>
              <a:t>Lo lograste. Has ganado una nueva insignia que te acreditará como Mega Estratega del Aprendizaje</a:t>
            </a:r>
            <a:endParaRPr b="0" lang="es-ES" sz="1200" spc="-1" strike="noStrike">
              <a:latin typeface="Arial"/>
            </a:endParaRPr>
          </a:p>
        </p:txBody>
      </p:sp>
      <p:sp>
        <p:nvSpPr>
          <p:cNvPr id="276" name="CustomShape 4"/>
          <p:cNvSpPr/>
          <p:nvPr/>
        </p:nvSpPr>
        <p:spPr>
          <a:xfrm>
            <a:off x="173160" y="3389760"/>
            <a:ext cx="7149240" cy="707760"/>
          </a:xfrm>
          <a:prstGeom prst="roundRect">
            <a:avLst>
              <a:gd name="adj" fmla="val 16667"/>
            </a:avLst>
          </a:prstGeom>
          <a:solidFill>
            <a:srgbClr val="7030a0">
              <a:alpha val="9000"/>
            </a:srgbClr>
          </a:solidFill>
          <a:ln w="1908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7" name="CustomShape 5"/>
          <p:cNvSpPr/>
          <p:nvPr/>
        </p:nvSpPr>
        <p:spPr>
          <a:xfrm>
            <a:off x="304200" y="3422520"/>
            <a:ext cx="460800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7030a0"/>
                </a:solidFill>
                <a:latin typeface="Atkinson Hyperlegible"/>
                <a:ea typeface="DejaVu Sans"/>
              </a:rPr>
              <a:t>¿Qué nueva estrategia he aprendido en este REA?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278" name="CustomShape 7"/>
          <p:cNvSpPr/>
          <p:nvPr/>
        </p:nvSpPr>
        <p:spPr>
          <a:xfrm>
            <a:off x="304200" y="4204080"/>
            <a:ext cx="673704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7030a0"/>
                </a:solidFill>
                <a:latin typeface="Atkinson Hyperlegible"/>
                <a:ea typeface="DejaVu Sans"/>
              </a:rPr>
              <a:t>Explico con mis palabras en qué consiste esta estrategia de aprendizaje. 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279" name="CustomShape 9"/>
          <p:cNvSpPr/>
          <p:nvPr/>
        </p:nvSpPr>
        <p:spPr>
          <a:xfrm>
            <a:off x="222480" y="7888320"/>
            <a:ext cx="565380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7030a0"/>
                </a:solidFill>
                <a:latin typeface="Atkinson Hyperlegible"/>
                <a:ea typeface="DejaVu Sans"/>
              </a:rPr>
              <a:t>¿Qué es lo que me ha resultado más difícil de esta estrategia?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280" name="CustomShape 16"/>
          <p:cNvSpPr/>
          <p:nvPr/>
        </p:nvSpPr>
        <p:spPr>
          <a:xfrm>
            <a:off x="304200" y="5543640"/>
            <a:ext cx="460800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7030a0"/>
                </a:solidFill>
                <a:latin typeface="Atkinson Hyperlegible"/>
                <a:ea typeface="DejaVu Sans"/>
              </a:rPr>
              <a:t>¿Cómo me ha ayudado a resolver la actividad…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281" name="CustomShape 1"/>
          <p:cNvSpPr/>
          <p:nvPr/>
        </p:nvSpPr>
        <p:spPr>
          <a:xfrm>
            <a:off x="1790640" y="1744560"/>
            <a:ext cx="5531760" cy="1514880"/>
          </a:xfrm>
          <a:prstGeom prst="roundRect">
            <a:avLst>
              <a:gd name="adj" fmla="val 16667"/>
            </a:avLst>
          </a:prstGeom>
          <a:solidFill>
            <a:srgbClr val="7030a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2" name="CustomShape 2"/>
          <p:cNvSpPr/>
          <p:nvPr/>
        </p:nvSpPr>
        <p:spPr>
          <a:xfrm>
            <a:off x="1883520" y="1845720"/>
            <a:ext cx="5336640" cy="136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2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En el transcurso de este desafío has tenido que poner en juego una estrategia para aprender. Clavis te ha ofrecido ayuda para aprender a aplicarla.</a:t>
            </a:r>
            <a:endParaRPr b="0" lang="es-ES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s-ES" sz="12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Un buen estratega debe conocer las estrategias, pero también debe pensar en ellas para poder usarlas en desafíos futuros. Te propongo que contestes a estas preguntas que solo un Mega Estratega puede responder.</a:t>
            </a:r>
            <a:endParaRPr b="0" lang="es-ES" sz="1200" spc="-1" strike="noStrike">
              <a:latin typeface="Arial"/>
            </a:endParaRPr>
          </a:p>
        </p:txBody>
      </p:sp>
      <p:sp>
        <p:nvSpPr>
          <p:cNvPr id="283" name="CustomShape 12"/>
          <p:cNvSpPr/>
          <p:nvPr/>
        </p:nvSpPr>
        <p:spPr>
          <a:xfrm>
            <a:off x="258120" y="6004080"/>
            <a:ext cx="2159640" cy="1647720"/>
          </a:xfrm>
          <a:prstGeom prst="roundRect">
            <a:avLst>
              <a:gd name="adj" fmla="val 16667"/>
            </a:avLst>
          </a:prstGeom>
          <a:solidFill>
            <a:srgbClr val="7030a0">
              <a:alpha val="10000"/>
            </a:srgbClr>
          </a:solidFill>
          <a:ln w="1908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4" name="CustomShape 11"/>
          <p:cNvSpPr/>
          <p:nvPr/>
        </p:nvSpPr>
        <p:spPr>
          <a:xfrm>
            <a:off x="311040" y="6094800"/>
            <a:ext cx="1051920" cy="515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7030a0"/>
                </a:solidFill>
                <a:latin typeface="Atkinson Hyperlegible"/>
                <a:ea typeface="DejaVu Sans"/>
              </a:rPr>
              <a:t>En Lengua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285" name="CustomShape 12"/>
          <p:cNvSpPr/>
          <p:nvPr/>
        </p:nvSpPr>
        <p:spPr>
          <a:xfrm>
            <a:off x="2699640" y="6004080"/>
            <a:ext cx="2159640" cy="1647720"/>
          </a:xfrm>
          <a:prstGeom prst="roundRect">
            <a:avLst>
              <a:gd name="adj" fmla="val 16667"/>
            </a:avLst>
          </a:prstGeom>
          <a:solidFill>
            <a:srgbClr val="7030a0">
              <a:alpha val="10000"/>
            </a:srgbClr>
          </a:solidFill>
          <a:ln w="1908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6" name="CustomShape 11"/>
          <p:cNvSpPr/>
          <p:nvPr/>
        </p:nvSpPr>
        <p:spPr>
          <a:xfrm>
            <a:off x="2752560" y="6094800"/>
            <a:ext cx="957600" cy="515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7030a0"/>
                </a:solidFill>
                <a:latin typeface="Atkinson Hyperlegible"/>
                <a:ea typeface="DejaVu Sans"/>
              </a:rPr>
              <a:t>En Mates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287" name="CustomShape 12"/>
          <p:cNvSpPr/>
          <p:nvPr/>
        </p:nvSpPr>
        <p:spPr>
          <a:xfrm>
            <a:off x="5141160" y="6004080"/>
            <a:ext cx="2159640" cy="1647720"/>
          </a:xfrm>
          <a:prstGeom prst="roundRect">
            <a:avLst>
              <a:gd name="adj" fmla="val 16667"/>
            </a:avLst>
          </a:prstGeom>
          <a:solidFill>
            <a:srgbClr val="7030a0">
              <a:alpha val="10000"/>
            </a:srgbClr>
          </a:solidFill>
          <a:ln w="1908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8" name="CustomShape 11"/>
          <p:cNvSpPr/>
          <p:nvPr/>
        </p:nvSpPr>
        <p:spPr>
          <a:xfrm>
            <a:off x="5194080" y="6094800"/>
            <a:ext cx="989280" cy="515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7030a0"/>
                </a:solidFill>
                <a:latin typeface="Atkinson Hyperlegible"/>
                <a:ea typeface="DejaVu Sans"/>
              </a:rPr>
              <a:t>En Inglés</a:t>
            </a:r>
            <a:endParaRPr b="0" lang="es-ES" sz="1400" spc="-1" strike="noStrike">
              <a:latin typeface="Arial"/>
            </a:endParaRPr>
          </a:p>
        </p:txBody>
      </p:sp>
      <p:pic>
        <p:nvPicPr>
          <p:cNvPr id="289" name="Imagen 16" descr=""/>
          <p:cNvPicPr/>
          <p:nvPr/>
        </p:nvPicPr>
        <p:blipFill>
          <a:blip r:embed="rId1"/>
          <a:stretch/>
        </p:blipFill>
        <p:spPr>
          <a:xfrm>
            <a:off x="6468480" y="10218240"/>
            <a:ext cx="786240" cy="290880"/>
          </a:xfrm>
          <a:prstGeom prst="rect">
            <a:avLst/>
          </a:prstGeom>
          <a:ln w="0">
            <a:noFill/>
          </a:ln>
        </p:spPr>
      </p:pic>
      <p:pic>
        <p:nvPicPr>
          <p:cNvPr id="290" name="Imagen 40" descr=""/>
          <p:cNvPicPr/>
          <p:nvPr/>
        </p:nvPicPr>
        <p:blipFill>
          <a:blip r:embed="rId2"/>
          <a:stretch/>
        </p:blipFill>
        <p:spPr>
          <a:xfrm>
            <a:off x="2153880" y="10071720"/>
            <a:ext cx="4317120" cy="532800"/>
          </a:xfrm>
          <a:prstGeom prst="rect">
            <a:avLst/>
          </a:prstGeom>
          <a:ln w="0">
            <a:noFill/>
          </a:ln>
        </p:spPr>
      </p:pic>
      <p:pic>
        <p:nvPicPr>
          <p:cNvPr id="291" name="Imagen 41" descr=""/>
          <p:cNvPicPr/>
          <p:nvPr/>
        </p:nvPicPr>
        <p:blipFill>
          <a:blip r:embed="rId3"/>
          <a:stretch/>
        </p:blipFill>
        <p:spPr>
          <a:xfrm>
            <a:off x="69120" y="9469080"/>
            <a:ext cx="1105920" cy="1105920"/>
          </a:xfrm>
          <a:prstGeom prst="rect">
            <a:avLst/>
          </a:prstGeom>
          <a:ln w="0">
            <a:noFill/>
          </a:ln>
        </p:spPr>
      </p:pic>
      <p:sp>
        <p:nvSpPr>
          <p:cNvPr id="292" name="Rectángulo 43"/>
          <p:cNvSpPr/>
          <p:nvPr/>
        </p:nvSpPr>
        <p:spPr>
          <a:xfrm>
            <a:off x="0" y="0"/>
            <a:ext cx="7558920" cy="1047240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3" name="CustomShape 20"/>
          <p:cNvSpPr/>
          <p:nvPr/>
        </p:nvSpPr>
        <p:spPr>
          <a:xfrm>
            <a:off x="1321200" y="450720"/>
            <a:ext cx="4707360" cy="333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s-ES" sz="16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Mi diario de aprendizaje nº_____. Curso ____</a:t>
            </a:r>
            <a:endParaRPr b="0" lang="es-ES" sz="1600" spc="-1" strike="noStrike">
              <a:latin typeface="Arial"/>
            </a:endParaRPr>
          </a:p>
        </p:txBody>
      </p:sp>
      <p:pic>
        <p:nvPicPr>
          <p:cNvPr id="294" name="Imagen 45" descr=""/>
          <p:cNvPicPr/>
          <p:nvPr/>
        </p:nvPicPr>
        <p:blipFill>
          <a:blip r:embed="rId4"/>
          <a:stretch/>
        </p:blipFill>
        <p:spPr>
          <a:xfrm>
            <a:off x="264600" y="305280"/>
            <a:ext cx="1204560" cy="596520"/>
          </a:xfrm>
          <a:prstGeom prst="rect">
            <a:avLst/>
          </a:prstGeom>
          <a:ln w="0">
            <a:noFill/>
          </a:ln>
        </p:spPr>
      </p:pic>
      <p:pic>
        <p:nvPicPr>
          <p:cNvPr id="295" name="Imagen 46" descr=""/>
          <p:cNvPicPr/>
          <p:nvPr/>
        </p:nvPicPr>
        <p:blipFill>
          <a:blip r:embed="rId5"/>
          <a:stretch/>
        </p:blipFill>
        <p:spPr>
          <a:xfrm>
            <a:off x="5860080" y="145800"/>
            <a:ext cx="1434240" cy="710640"/>
          </a:xfrm>
          <a:prstGeom prst="rect">
            <a:avLst/>
          </a:prstGeom>
          <a:ln w="0">
            <a:noFill/>
          </a:ln>
        </p:spPr>
      </p:pic>
      <p:pic>
        <p:nvPicPr>
          <p:cNvPr id="296" name="" descr=""/>
          <p:cNvPicPr/>
          <p:nvPr/>
        </p:nvPicPr>
        <p:blipFill>
          <a:blip r:embed="rId6"/>
          <a:stretch/>
        </p:blipFill>
        <p:spPr>
          <a:xfrm>
            <a:off x="481320" y="1937160"/>
            <a:ext cx="1173600" cy="1162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" name="Imagen 2" descr="Logotipo&#10;&#10;Descripción generada automáticamente"/>
          <p:cNvPicPr/>
          <p:nvPr/>
        </p:nvPicPr>
        <p:blipFill>
          <a:blip r:embed="rId1"/>
          <a:stretch/>
        </p:blipFill>
        <p:spPr>
          <a:xfrm>
            <a:off x="963000" y="950760"/>
            <a:ext cx="5400000" cy="5400000"/>
          </a:xfrm>
          <a:prstGeom prst="rect">
            <a:avLst/>
          </a:prstGeom>
          <a:ln w="0">
            <a:noFill/>
          </a:ln>
        </p:spPr>
      </p:pic>
      <p:sp>
        <p:nvSpPr>
          <p:cNvPr id="298" name="CustomShape 10"/>
          <p:cNvSpPr/>
          <p:nvPr/>
        </p:nvSpPr>
        <p:spPr>
          <a:xfrm>
            <a:off x="1740600" y="5354640"/>
            <a:ext cx="4077720" cy="1182240"/>
          </a:xfrm>
          <a:prstGeom prst="rect">
            <a:avLst/>
          </a:prstGeom>
          <a:noFill/>
          <a:ln w="648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1" lang="es-ES" sz="3200" spc="-1" strike="noStrike">
                <a:solidFill>
                  <a:srgbClr val="ff0000"/>
                </a:solidFill>
                <a:latin typeface="Atkinson Hyperlegible"/>
                <a:ea typeface="Calibri"/>
              </a:rPr>
              <a:t>¡Lo lograste!. </a:t>
            </a:r>
            <a:endParaRPr b="0" lang="es-ES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s-ES" sz="1800" spc="-1" strike="noStrike">
                <a:solidFill>
                  <a:srgbClr val="0070c0"/>
                </a:solidFill>
                <a:latin typeface="Atkinson Hyperlegible"/>
                <a:ea typeface="Calibri"/>
              </a:rPr>
              <a:t>Has ganado una nueva insignia que te acreditará como Mega Estratega del Aprendizaje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299" name="CustomShape 12"/>
          <p:cNvSpPr/>
          <p:nvPr/>
        </p:nvSpPr>
        <p:spPr>
          <a:xfrm>
            <a:off x="384480" y="7086240"/>
            <a:ext cx="2159640" cy="2590920"/>
          </a:xfrm>
          <a:prstGeom prst="roundRect">
            <a:avLst>
              <a:gd name="adj" fmla="val 16667"/>
            </a:avLst>
          </a:prstGeom>
          <a:solidFill>
            <a:srgbClr val="0070c0">
              <a:alpha val="10000"/>
            </a:srgbClr>
          </a:solidFill>
          <a:ln w="1908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0" name="CustomShape 11"/>
          <p:cNvSpPr/>
          <p:nvPr/>
        </p:nvSpPr>
        <p:spPr>
          <a:xfrm>
            <a:off x="406800" y="7176600"/>
            <a:ext cx="111384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0070c0"/>
                </a:solidFill>
                <a:latin typeface="Atkinson Hyperlegible"/>
                <a:ea typeface="DejaVu Sans"/>
              </a:rPr>
              <a:t>En Lengua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301" name="CustomShape 12"/>
          <p:cNvSpPr/>
          <p:nvPr/>
        </p:nvSpPr>
        <p:spPr>
          <a:xfrm>
            <a:off x="2770560" y="7086240"/>
            <a:ext cx="2159640" cy="2590920"/>
          </a:xfrm>
          <a:prstGeom prst="roundRect">
            <a:avLst>
              <a:gd name="adj" fmla="val 16667"/>
            </a:avLst>
          </a:prstGeom>
          <a:solidFill>
            <a:srgbClr val="0070c0">
              <a:alpha val="10000"/>
            </a:srgbClr>
          </a:solidFill>
          <a:ln w="1908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2" name="CustomShape 11"/>
          <p:cNvSpPr/>
          <p:nvPr/>
        </p:nvSpPr>
        <p:spPr>
          <a:xfrm>
            <a:off x="2810520" y="7176600"/>
            <a:ext cx="98424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0070c0"/>
                </a:solidFill>
                <a:latin typeface="Atkinson Hyperlegible"/>
                <a:ea typeface="DejaVu Sans"/>
              </a:rPr>
              <a:t>En Mates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303" name="CustomShape 12"/>
          <p:cNvSpPr/>
          <p:nvPr/>
        </p:nvSpPr>
        <p:spPr>
          <a:xfrm>
            <a:off x="5157720" y="7086240"/>
            <a:ext cx="2159640" cy="2590920"/>
          </a:xfrm>
          <a:prstGeom prst="roundRect">
            <a:avLst>
              <a:gd name="adj" fmla="val 16667"/>
            </a:avLst>
          </a:prstGeom>
          <a:solidFill>
            <a:srgbClr val="0070c0">
              <a:alpha val="10000"/>
            </a:srgbClr>
          </a:solidFill>
          <a:ln w="1908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4" name="CustomShape 11"/>
          <p:cNvSpPr/>
          <p:nvPr/>
        </p:nvSpPr>
        <p:spPr>
          <a:xfrm>
            <a:off x="5206680" y="7176600"/>
            <a:ext cx="997920" cy="30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s-ES" sz="1400" spc="-1" strike="noStrike">
                <a:solidFill>
                  <a:srgbClr val="0070c0"/>
                </a:solidFill>
                <a:latin typeface="Atkinson Hyperlegible"/>
                <a:ea typeface="DejaVu Sans"/>
              </a:rPr>
              <a:t>En Inglés</a:t>
            </a:r>
            <a:endParaRPr b="0" lang="es-ES" sz="1400" spc="-1" strike="noStrike">
              <a:latin typeface="Arial"/>
            </a:endParaRPr>
          </a:p>
        </p:txBody>
      </p:sp>
      <p:pic>
        <p:nvPicPr>
          <p:cNvPr id="305" name="Imagen 16" descr=""/>
          <p:cNvPicPr/>
          <p:nvPr/>
        </p:nvPicPr>
        <p:blipFill>
          <a:blip r:embed="rId2"/>
          <a:stretch/>
        </p:blipFill>
        <p:spPr>
          <a:xfrm>
            <a:off x="6468120" y="10247400"/>
            <a:ext cx="786240" cy="290880"/>
          </a:xfrm>
          <a:prstGeom prst="rect">
            <a:avLst/>
          </a:prstGeom>
          <a:ln w="0">
            <a:noFill/>
          </a:ln>
        </p:spPr>
      </p:pic>
      <p:pic>
        <p:nvPicPr>
          <p:cNvPr id="306" name="Imagen 24" descr=""/>
          <p:cNvPicPr/>
          <p:nvPr/>
        </p:nvPicPr>
        <p:blipFill>
          <a:blip r:embed="rId3"/>
          <a:stretch/>
        </p:blipFill>
        <p:spPr>
          <a:xfrm>
            <a:off x="2153520" y="10101240"/>
            <a:ext cx="4317120" cy="532800"/>
          </a:xfrm>
          <a:prstGeom prst="rect">
            <a:avLst/>
          </a:prstGeom>
          <a:ln w="0">
            <a:noFill/>
          </a:ln>
        </p:spPr>
      </p:pic>
      <p:sp>
        <p:nvSpPr>
          <p:cNvPr id="307" name="Rectángulo 25"/>
          <p:cNvSpPr/>
          <p:nvPr/>
        </p:nvSpPr>
        <p:spPr>
          <a:xfrm>
            <a:off x="0" y="0"/>
            <a:ext cx="7558920" cy="1047240"/>
          </a:xfrm>
          <a:prstGeom prst="rect">
            <a:avLst/>
          </a:prstGeom>
          <a:solidFill>
            <a:schemeClr val="accent1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8" name="CustomShape 20"/>
          <p:cNvSpPr/>
          <p:nvPr/>
        </p:nvSpPr>
        <p:spPr>
          <a:xfrm>
            <a:off x="1321200" y="450720"/>
            <a:ext cx="4707360" cy="333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s-ES" sz="1600" spc="-1" strike="noStrike">
                <a:solidFill>
                  <a:srgbClr val="000000"/>
                </a:solidFill>
                <a:latin typeface="Atkinson Hyperlegible"/>
                <a:ea typeface="DejaVu Sans"/>
              </a:rPr>
              <a:t>Mi diario de aprendizaje nº_____. Curso ____</a:t>
            </a:r>
            <a:endParaRPr b="0" lang="es-ES" sz="1600" spc="-1" strike="noStrike">
              <a:latin typeface="Arial"/>
            </a:endParaRPr>
          </a:p>
        </p:txBody>
      </p:sp>
      <p:pic>
        <p:nvPicPr>
          <p:cNvPr id="309" name="Imagen 27" descr=""/>
          <p:cNvPicPr/>
          <p:nvPr/>
        </p:nvPicPr>
        <p:blipFill>
          <a:blip r:embed="rId4"/>
          <a:stretch/>
        </p:blipFill>
        <p:spPr>
          <a:xfrm>
            <a:off x="264600" y="305280"/>
            <a:ext cx="1204560" cy="596520"/>
          </a:xfrm>
          <a:prstGeom prst="rect">
            <a:avLst/>
          </a:prstGeom>
          <a:ln w="0">
            <a:noFill/>
          </a:ln>
        </p:spPr>
      </p:pic>
      <p:pic>
        <p:nvPicPr>
          <p:cNvPr id="310" name="Imagen 28" descr=""/>
          <p:cNvPicPr/>
          <p:nvPr/>
        </p:nvPicPr>
        <p:blipFill>
          <a:blip r:embed="rId5"/>
          <a:stretch/>
        </p:blipFill>
        <p:spPr>
          <a:xfrm>
            <a:off x="5860080" y="145800"/>
            <a:ext cx="1434240" cy="710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3191</TotalTime>
  <Application>LibreOffice/7.1.6.2$Windows_X86_64 LibreOffice_project/0e133318fcee89abacd6a7d077e292f1145735c3</Application>
  <AppVersion>15.0000</AppVersion>
  <Words>1091</Words>
  <Paragraphs>132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2021-07-21T04:35:43Z</dcterms:created>
  <dc:creator>antonio Márquez Ordóñez</dc:creator>
  <dc:description/>
  <dc:language>es-ES</dc:language>
  <cp:lastModifiedBy/>
  <dcterms:modified xsi:type="dcterms:W3CDTF">2022-01-10T12:53:31Z</dcterms:modified>
  <cp:revision>33</cp:revision>
  <dc:subject/>
  <dc:title>Presentación de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0</vt:i4>
  </property>
  <property fmtid="{D5CDD505-2E9C-101B-9397-08002B2CF9AE}" pid="7" name="PresentationFormat">
    <vt:lpwstr>Personalizado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8</vt:i4>
  </property>
</Properties>
</file>